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2918400"/>
  <p:notesSz cx="7315200" cy="9601200"/>
  <p:defaultTex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autoAdjust="0"/>
    <p:restoredTop sz="99448" autoAdjust="0"/>
  </p:normalViewPr>
  <p:slideViewPr>
    <p:cSldViewPr snapToGrid="0">
      <p:cViewPr>
        <p:scale>
          <a:sx n="20" d="100"/>
          <a:sy n="20" d="100"/>
        </p:scale>
        <p:origin x="-1422" y="-606"/>
      </p:cViewPr>
      <p:guideLst>
        <p:guide orient="horz" pos="1036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idx="1"/>
          </p:nvPr>
        </p:nvSpPr>
        <p:spPr>
          <a:xfrm>
            <a:off x="4143737" y="0"/>
            <a:ext cx="3169810" cy="479733"/>
          </a:xfrm>
          <a:prstGeom prst="rect">
            <a:avLst/>
          </a:prstGeom>
        </p:spPr>
        <p:txBody>
          <a:bodyPr vert="horz" lIns="94704" tIns="47352" rIns="94704" bIns="47352" rtlCol="0"/>
          <a:lstStyle>
            <a:lvl1pPr algn="r">
              <a:defRPr sz="1200"/>
            </a:lvl1pPr>
          </a:lstStyle>
          <a:p>
            <a:fld id="{EBC926BA-2878-420E-887A-06D9A33021EF}" type="datetimeFigureOut">
              <a:rPr lang="en-US" smtClean="0"/>
              <a:t>1/12/2017</a:t>
            </a:fld>
            <a:endParaRPr lang="en-US"/>
          </a:p>
        </p:txBody>
      </p:sp>
      <p:sp>
        <p:nvSpPr>
          <p:cNvPr id="4" name="Slide Image Placeholder 3"/>
          <p:cNvSpPr>
            <a:spLocks noGrp="1" noRot="1" noChangeAspect="1"/>
          </p:cNvSpPr>
          <p:nvPr>
            <p:ph type="sldImg" idx="2"/>
          </p:nvPr>
        </p:nvSpPr>
        <p:spPr>
          <a:xfrm>
            <a:off x="1557338" y="720725"/>
            <a:ext cx="4200525" cy="3600450"/>
          </a:xfrm>
          <a:prstGeom prst="rect">
            <a:avLst/>
          </a:prstGeom>
          <a:noFill/>
          <a:ln w="12700">
            <a:solidFill>
              <a:prstClr val="black"/>
            </a:solidFill>
          </a:ln>
        </p:spPr>
        <p:txBody>
          <a:bodyPr vert="horz" lIns="94704" tIns="47352" rIns="94704" bIns="47352" rtlCol="0" anchor="ctr"/>
          <a:lstStyle/>
          <a:p>
            <a:endParaRPr lang="en-US"/>
          </a:p>
        </p:txBody>
      </p:sp>
      <p:sp>
        <p:nvSpPr>
          <p:cNvPr id="5" name="Notes Placeholder 4"/>
          <p:cNvSpPr>
            <a:spLocks noGrp="1"/>
          </p:cNvSpPr>
          <p:nvPr>
            <p:ph type="body" sz="quarter" idx="3"/>
          </p:nvPr>
        </p:nvSpPr>
        <p:spPr>
          <a:xfrm>
            <a:off x="730859" y="4559916"/>
            <a:ext cx="5853483" cy="4320867"/>
          </a:xfrm>
          <a:prstGeom prst="rect">
            <a:avLst/>
          </a:prstGeom>
        </p:spPr>
        <p:txBody>
          <a:bodyPr vert="horz" lIns="94704" tIns="47352" rIns="94704" bIns="473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830"/>
            <a:ext cx="3169810" cy="479733"/>
          </a:xfrm>
          <a:prstGeom prst="rect">
            <a:avLst/>
          </a:prstGeom>
        </p:spPr>
        <p:txBody>
          <a:bodyPr vert="horz" lIns="94704" tIns="47352" rIns="94704" bIns="47352" rtlCol="0" anchor="b"/>
          <a:lstStyle>
            <a:lvl1pPr algn="l">
              <a:defRPr sz="1200"/>
            </a:lvl1pPr>
          </a:lstStyle>
          <a:p>
            <a:endParaRPr lang="en-US"/>
          </a:p>
        </p:txBody>
      </p:sp>
      <p:sp>
        <p:nvSpPr>
          <p:cNvPr id="7" name="Slide Number Placeholder 6"/>
          <p:cNvSpPr>
            <a:spLocks noGrp="1"/>
          </p:cNvSpPr>
          <p:nvPr>
            <p:ph type="sldNum" sz="quarter" idx="5"/>
          </p:nvPr>
        </p:nvSpPr>
        <p:spPr>
          <a:xfrm>
            <a:off x="4143737" y="9119830"/>
            <a:ext cx="3169810" cy="479733"/>
          </a:xfrm>
          <a:prstGeom prst="rect">
            <a:avLst/>
          </a:prstGeom>
        </p:spPr>
        <p:txBody>
          <a:bodyPr vert="horz" lIns="94704" tIns="47352" rIns="94704" bIns="47352" rtlCol="0" anchor="b"/>
          <a:lstStyle>
            <a:lvl1pPr algn="r">
              <a:defRPr sz="1200"/>
            </a:lvl1pPr>
          </a:lstStyle>
          <a:p>
            <a:fld id="{289F450B-CB60-4E99-BAAA-0E938751F168}" type="slidenum">
              <a:rPr lang="en-US" smtClean="0"/>
              <a:t>‹#›</a:t>
            </a:fld>
            <a:endParaRPr lang="en-US"/>
          </a:p>
        </p:txBody>
      </p:sp>
    </p:spTree>
    <p:extLst>
      <p:ext uri="{BB962C8B-B14F-4D97-AF65-F5344CB8AC3E}">
        <p14:creationId xmlns:p14="http://schemas.microsoft.com/office/powerpoint/2010/main" val="42773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2"/>
            <a:ext cx="3264408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AB3772-0179-40D7-BD5A-0D4A9C98554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225287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B3772-0179-40D7-BD5A-0D4A9C98554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245250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318265"/>
            <a:ext cx="864108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318265"/>
            <a:ext cx="2528316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B3772-0179-40D7-BD5A-0D4A9C98554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129436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B3772-0179-40D7-BD5A-0D4A9C98554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311698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1153122"/>
            <a:ext cx="32644080" cy="653796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3952225"/>
            <a:ext cx="32644080" cy="720089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B3772-0179-40D7-BD5A-0D4A9C98554E}"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252729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7680963"/>
            <a:ext cx="16962120" cy="2172462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7680963"/>
            <a:ext cx="16962120" cy="2172462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AB3772-0179-40D7-BD5A-0D4A9C98554E}"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377115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7368542"/>
            <a:ext cx="16968790" cy="3070858"/>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1920240" y="10439400"/>
            <a:ext cx="16968790" cy="18966182"/>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7368542"/>
            <a:ext cx="16975455" cy="3070858"/>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19509107" y="10439400"/>
            <a:ext cx="16975455" cy="18966182"/>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AB3772-0179-40D7-BD5A-0D4A9C98554E}"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234070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B3772-0179-40D7-BD5A-0D4A9C98554E}"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235507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B3772-0179-40D7-BD5A-0D4A9C98554E}"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243216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310640"/>
            <a:ext cx="12634915" cy="557784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015210" y="1310643"/>
            <a:ext cx="21469350" cy="2809494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6888483"/>
            <a:ext cx="12634915" cy="2251710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B3772-0179-40D7-BD5A-0D4A9C98554E}"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242419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3042880"/>
            <a:ext cx="23042880" cy="272034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527610" y="2941320"/>
            <a:ext cx="23042880" cy="19751040"/>
          </a:xfrm>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endParaRPr lang="en-US"/>
          </a:p>
        </p:txBody>
      </p:sp>
      <p:sp>
        <p:nvSpPr>
          <p:cNvPr id="4" name="Text Placeholder 3"/>
          <p:cNvSpPr>
            <a:spLocks noGrp="1"/>
          </p:cNvSpPr>
          <p:nvPr>
            <p:ph type="body" sz="half" idx="2"/>
          </p:nvPr>
        </p:nvSpPr>
        <p:spPr>
          <a:xfrm>
            <a:off x="7527610" y="25763222"/>
            <a:ext cx="23042880" cy="386333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B3772-0179-40D7-BD5A-0D4A9C98554E}"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B6146-35E2-4F53-BDE2-397264B51FEC}" type="slidenum">
              <a:rPr lang="en-US" smtClean="0"/>
              <a:t>‹#›</a:t>
            </a:fld>
            <a:endParaRPr lang="en-US"/>
          </a:p>
        </p:txBody>
      </p:sp>
    </p:spTree>
    <p:extLst>
      <p:ext uri="{BB962C8B-B14F-4D97-AF65-F5344CB8AC3E}">
        <p14:creationId xmlns:p14="http://schemas.microsoft.com/office/powerpoint/2010/main" val="379054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318262"/>
            <a:ext cx="34564320" cy="54864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7680963"/>
            <a:ext cx="34564320" cy="21724622"/>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0510482"/>
            <a:ext cx="8961120" cy="1752600"/>
          </a:xfrm>
          <a:prstGeom prst="rect">
            <a:avLst/>
          </a:prstGeom>
        </p:spPr>
        <p:txBody>
          <a:bodyPr vert="horz" lIns="407557" tIns="203779" rIns="407557" bIns="203779" rtlCol="0" anchor="ctr"/>
          <a:lstStyle>
            <a:lvl1pPr algn="l">
              <a:defRPr sz="5300">
                <a:solidFill>
                  <a:schemeClr val="tx1">
                    <a:tint val="75000"/>
                  </a:schemeClr>
                </a:solidFill>
              </a:defRPr>
            </a:lvl1pPr>
          </a:lstStyle>
          <a:p>
            <a:fld id="{44AB3772-0179-40D7-BD5A-0D4A9C98554E}" type="datetimeFigureOut">
              <a:rPr lang="en-US" smtClean="0"/>
              <a:t>1/12/2017</a:t>
            </a:fld>
            <a:endParaRPr lang="en-US"/>
          </a:p>
        </p:txBody>
      </p:sp>
      <p:sp>
        <p:nvSpPr>
          <p:cNvPr id="5" name="Footer Placeholder 4"/>
          <p:cNvSpPr>
            <a:spLocks noGrp="1"/>
          </p:cNvSpPr>
          <p:nvPr>
            <p:ph type="ftr" sz="quarter" idx="3"/>
          </p:nvPr>
        </p:nvSpPr>
        <p:spPr>
          <a:xfrm>
            <a:off x="13121640" y="30510482"/>
            <a:ext cx="12161520" cy="1752600"/>
          </a:xfrm>
          <a:prstGeom prst="rect">
            <a:avLst/>
          </a:prstGeom>
        </p:spPr>
        <p:txBody>
          <a:bodyPr vert="horz" lIns="407557" tIns="203779" rIns="407557" bIns="203779"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0510482"/>
            <a:ext cx="8961120" cy="1752600"/>
          </a:xfrm>
          <a:prstGeom prst="rect">
            <a:avLst/>
          </a:prstGeom>
        </p:spPr>
        <p:txBody>
          <a:bodyPr vert="horz" lIns="407557" tIns="203779" rIns="407557" bIns="203779" rtlCol="0" anchor="ctr"/>
          <a:lstStyle>
            <a:lvl1pPr algn="r">
              <a:defRPr sz="5300">
                <a:solidFill>
                  <a:schemeClr val="tx1">
                    <a:tint val="75000"/>
                  </a:schemeClr>
                </a:solidFill>
              </a:defRPr>
            </a:lvl1pPr>
          </a:lstStyle>
          <a:p>
            <a:fld id="{2F9B6146-35E2-4F53-BDE2-397264B51FEC}" type="slidenum">
              <a:rPr lang="en-US" smtClean="0"/>
              <a:t>‹#›</a:t>
            </a:fld>
            <a:endParaRPr lang="en-US"/>
          </a:p>
        </p:txBody>
      </p:sp>
    </p:spTree>
    <p:extLst>
      <p:ext uri="{BB962C8B-B14F-4D97-AF65-F5344CB8AC3E}">
        <p14:creationId xmlns:p14="http://schemas.microsoft.com/office/powerpoint/2010/main" val="2741937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572"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4075572" rtl="0" eaLnBrk="1" latinLnBrk="0" hangingPunct="1">
        <a:spcBef>
          <a:spcPct val="20000"/>
        </a:spcBef>
        <a:buFont typeface="Arial" panose="020B0604020202020204" pitchFamily="34" charset="0"/>
        <a:buChar char="•"/>
        <a:defRPr sz="14300" kern="1200">
          <a:solidFill>
            <a:schemeClr val="tx1"/>
          </a:solidFill>
          <a:latin typeface="+mn-lt"/>
          <a:ea typeface="+mn-ea"/>
          <a:cs typeface="+mn-cs"/>
        </a:defRPr>
      </a:lvl1pPr>
      <a:lvl2pPr marL="3311402" indent="-1273616" algn="l" defTabSz="4075572" rtl="0" eaLnBrk="1" latinLnBrk="0" hangingPunct="1">
        <a:spcBef>
          <a:spcPct val="20000"/>
        </a:spcBef>
        <a:buFont typeface="Arial" panose="020B0604020202020204" pitchFamily="34" charset="0"/>
        <a:buChar char="–"/>
        <a:defRPr sz="12500" kern="1200">
          <a:solidFill>
            <a:schemeClr val="tx1"/>
          </a:solidFill>
          <a:latin typeface="+mn-lt"/>
          <a:ea typeface="+mn-ea"/>
          <a:cs typeface="+mn-cs"/>
        </a:defRPr>
      </a:lvl2pPr>
      <a:lvl3pPr marL="5094465" indent="-1018893" algn="l" defTabSz="4075572" rtl="0" eaLnBrk="1" latinLnBrk="0" hangingPunct="1">
        <a:spcBef>
          <a:spcPct val="20000"/>
        </a:spcBef>
        <a:buFont typeface="Arial" panose="020B0604020202020204" pitchFamily="34" charset="0"/>
        <a:buChar char="•"/>
        <a:defRPr sz="10700" kern="1200">
          <a:solidFill>
            <a:schemeClr val="tx1"/>
          </a:solidFill>
          <a:latin typeface="+mn-lt"/>
          <a:ea typeface="+mn-ea"/>
          <a:cs typeface="+mn-cs"/>
        </a:defRPr>
      </a:lvl3pPr>
      <a:lvl4pPr marL="7132251"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4pPr>
      <a:lvl5pPr marL="9170038"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5pPr>
      <a:lvl6pPr marL="11207824"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6pPr>
      <a:lvl7pPr marL="13245610"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7pPr>
      <a:lvl8pPr marL="15283396"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8pPr>
      <a:lvl9pPr marL="17321182" indent="-1018893" algn="l" defTabSz="4075572"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egg.astro.cornell.edu/alfalfa/data/" TargetMode="External"/><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hyperlink" Target="http://www.naic.edu/~a2010/lbw_observingmode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442" y="5522494"/>
            <a:ext cx="11963400" cy="3970318"/>
          </a:xfrm>
          <a:prstGeom prst="rect">
            <a:avLst/>
          </a:prstGeom>
          <a:noFill/>
        </p:spPr>
        <p:txBody>
          <a:bodyPr wrap="square" rtlCol="0">
            <a:spAutoFit/>
          </a:bodyPr>
          <a:lstStyle/>
          <a:p>
            <a:pPr algn="ctr">
              <a:tabLst>
                <a:tab pos="461963" algn="l"/>
                <a:tab pos="914400" algn="l"/>
                <a:tab pos="1376363" algn="l"/>
                <a:tab pos="1828800" algn="l"/>
                <a:tab pos="2290763" algn="l"/>
                <a:tab pos="2743200" algn="l"/>
              </a:tabLst>
            </a:pPr>
            <a:r>
              <a:rPr lang="en-US" sz="6000" dirty="0" smtClean="0">
                <a:solidFill>
                  <a:srgbClr val="000099"/>
                </a:solidFill>
                <a:latin typeface="Footlight MT Light" panose="0204060206030A020304" pitchFamily="18" charset="0"/>
              </a:rPr>
              <a:t>Introduction</a:t>
            </a:r>
          </a:p>
          <a:p>
            <a:pPr algn="ctr">
              <a:tabLst>
                <a:tab pos="461963" algn="l"/>
                <a:tab pos="914400" algn="l"/>
                <a:tab pos="1376363" algn="l"/>
                <a:tab pos="1828800" algn="l"/>
                <a:tab pos="2290763" algn="l"/>
                <a:tab pos="2743200" algn="l"/>
              </a:tabLst>
            </a:pPr>
            <a:r>
              <a:rPr lang="en-US" sz="4800" dirty="0" smtClean="0">
                <a:solidFill>
                  <a:srgbClr val="000099"/>
                </a:solidFill>
              </a:rPr>
              <a:t>Three “Harvesting ALFALFA” Arecibo observing programs in the direction of the Pisces-Perseus Supercluster (PPS) were completed since ALFALFA observations were finished in 2012. </a:t>
            </a:r>
          </a:p>
        </p:txBody>
      </p:sp>
      <p:sp>
        <p:nvSpPr>
          <p:cNvPr id="6" name="TextBox 5"/>
          <p:cNvSpPr txBox="1"/>
          <p:nvPr/>
        </p:nvSpPr>
        <p:spPr>
          <a:xfrm>
            <a:off x="13487400" y="5522494"/>
            <a:ext cx="11430000" cy="11079956"/>
          </a:xfrm>
          <a:prstGeom prst="rect">
            <a:avLst/>
          </a:prstGeom>
          <a:noFill/>
          <a:ln w="19050" cmpd="sng">
            <a:solidFill>
              <a:srgbClr val="000099"/>
            </a:solidFill>
          </a:ln>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4400" dirty="0" smtClean="0">
                <a:solidFill>
                  <a:srgbClr val="000099"/>
                </a:solidFill>
                <a:latin typeface="Footlight MT Light" panose="0204060206030A020304" pitchFamily="18" charset="0"/>
              </a:rPr>
              <a:t>Arecibo Observatory Observation Programs</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endParaRPr lang="en-US" sz="1800" dirty="0" smtClean="0"/>
          </a:p>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600" i="1" dirty="0" smtClean="0">
                <a:solidFill>
                  <a:srgbClr val="000099"/>
                </a:solidFill>
              </a:rPr>
              <a:t>Harvesting ALFALFA: L-band Wide </a:t>
            </a:r>
            <a:r>
              <a:rPr lang="en-US" sz="3600" i="1" dirty="0" err="1" smtClean="0">
                <a:solidFill>
                  <a:srgbClr val="000099"/>
                </a:solidFill>
              </a:rPr>
              <a:t>Followup</a:t>
            </a:r>
            <a:r>
              <a:rPr lang="en-US" sz="3600" i="1" dirty="0" smtClean="0">
                <a:solidFill>
                  <a:srgbClr val="000099"/>
                </a:solidFill>
              </a:rPr>
              <a:t>                                     of Enigmatic ALFALFA  sources II</a:t>
            </a:r>
            <a:r>
              <a:rPr lang="en-US" sz="4000" dirty="0" smtClean="0"/>
              <a:t>	</a:t>
            </a:r>
            <a:endParaRPr lang="en-US" sz="3200" dirty="0" smtClean="0"/>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solidFill>
                  <a:srgbClr val="FF0000"/>
                </a:solidFill>
              </a:rPr>
              <a:t>A2707</a:t>
            </a:r>
            <a:r>
              <a:rPr lang="en-US" sz="3200" dirty="0" smtClean="0"/>
              <a:t>	Haynes </a:t>
            </a:r>
            <a:r>
              <a:rPr lang="en-US" sz="3200" i="1" dirty="0" smtClean="0"/>
              <a:t>et al</a:t>
            </a:r>
            <a:r>
              <a:rPr lang="en-US" sz="3200" dirty="0" smtClean="0"/>
              <a:t>.	Fall 2012, Detected 35 of 128 targets (52h)</a:t>
            </a:r>
            <a:endParaRPr lang="en-US" sz="4400" dirty="0" smtClean="0"/>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000" dirty="0" smtClean="0"/>
              <a:t>	1) Confirm reality of high S/N dark galaxies </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000" dirty="0" smtClean="0"/>
              <a:t>		(determine which ones are OH </a:t>
            </a:r>
            <a:r>
              <a:rPr lang="en-US" sz="3000" dirty="0" err="1" smtClean="0"/>
              <a:t>Megamasers</a:t>
            </a:r>
            <a:r>
              <a:rPr lang="en-US" sz="3000" dirty="0" smtClean="0"/>
              <a:t>),                        </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000" dirty="0" smtClean="0"/>
              <a:t>	2) Identify real sources among low S/N, low z (cz &lt; 1000 km/s),                   		narrow velocity width (W50 &lt; 80 km/s) candidate signals.</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endParaRPr lang="en-US" sz="1800" dirty="0" smtClean="0"/>
          </a:p>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600" i="1" dirty="0" smtClean="0">
                <a:solidFill>
                  <a:srgbClr val="000099"/>
                </a:solidFill>
              </a:rPr>
              <a:t>Harvesting ALFALFA: Reaping the 21cm Harvest in the  Pisces-Perseus Supercluster and the Foreground Void</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solidFill>
                  <a:srgbClr val="FF0000"/>
                </a:solidFill>
              </a:rPr>
              <a:t>A2811</a:t>
            </a:r>
            <a:r>
              <a:rPr lang="en-US" sz="3200" dirty="0" smtClean="0"/>
              <a:t>	Haynes </a:t>
            </a:r>
            <a:r>
              <a:rPr lang="en-US" sz="3200" i="1" dirty="0" smtClean="0"/>
              <a:t>et al</a:t>
            </a:r>
            <a:r>
              <a:rPr lang="en-US" sz="3200" dirty="0" smtClean="0"/>
              <a:t>., Fall 2013, Detected 184 of 239 targets (42h)</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000" dirty="0" smtClean="0"/>
              <a:t>	1) </a:t>
            </a:r>
            <a:r>
              <a:rPr lang="en-US" sz="3000" dirty="0"/>
              <a:t>Identify real sources among low </a:t>
            </a:r>
            <a:r>
              <a:rPr lang="en-US" sz="3000" dirty="0" smtClean="0"/>
              <a:t>S/N, possible OC</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000" dirty="0" smtClean="0"/>
              <a:t>	2) Increase number of (SDSS) galaxies with measured redshifts</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endParaRPr lang="en-US" sz="1800" i="1" dirty="0" smtClean="0">
              <a:solidFill>
                <a:srgbClr val="000099"/>
              </a:solidFill>
            </a:endParaRPr>
          </a:p>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600" i="1" dirty="0" smtClean="0">
                <a:solidFill>
                  <a:srgbClr val="000099"/>
                </a:solidFill>
              </a:rPr>
              <a:t>Harvesting ALFALFA: Discovering Galaxies                                          in the Pisces-Perseus Void</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nb-NO" sz="3200" dirty="0" smtClean="0">
                <a:solidFill>
                  <a:srgbClr val="FF0000"/>
                </a:solidFill>
              </a:rPr>
              <a:t>A2899</a:t>
            </a:r>
            <a:r>
              <a:rPr lang="nb-NO" sz="3200" dirty="0" smtClean="0"/>
              <a:t>	Koopmann </a:t>
            </a:r>
            <a:r>
              <a:rPr lang="nb-NO" sz="3200" i="1" dirty="0" smtClean="0"/>
              <a:t>et al</a:t>
            </a:r>
            <a:r>
              <a:rPr lang="nb-NO" sz="3200" dirty="0" smtClean="0"/>
              <a:t>., Fall 2014, Det. 167 of 218 targets (40h)</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000" dirty="0" smtClean="0"/>
              <a:t>	1) Use ALFALFA, SDSS &amp; GALEX to investigate galaxies in &amp; around the PPS Void to test formation &amp; evolution models in low density regions,</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000" dirty="0" smtClean="0"/>
              <a:t>	2) Increase number of (SDSS) galaxies with measured redshifts</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000" dirty="0" smtClean="0"/>
              <a:t>	3) </a:t>
            </a:r>
            <a:r>
              <a:rPr lang="en-US" sz="3000" dirty="0"/>
              <a:t>Identify real sources among low S/N, possible </a:t>
            </a:r>
            <a:r>
              <a:rPr lang="en-US" sz="3000" dirty="0" smtClean="0"/>
              <a:t>OC</a:t>
            </a:r>
            <a:endParaRPr lang="en-US" sz="3000" dirty="0"/>
          </a:p>
        </p:txBody>
      </p:sp>
      <p:sp>
        <p:nvSpPr>
          <p:cNvPr id="11" name="TextBox 10"/>
          <p:cNvSpPr txBox="1"/>
          <p:nvPr/>
        </p:nvSpPr>
        <p:spPr>
          <a:xfrm>
            <a:off x="13973762" y="23011639"/>
            <a:ext cx="10457277" cy="5693866"/>
          </a:xfrm>
          <a:prstGeom prst="rect">
            <a:avLst/>
          </a:prstGeom>
          <a:noFill/>
          <a:ln>
            <a:solidFill>
              <a:srgbClr val="000099"/>
            </a:solidFill>
          </a:ln>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4400" dirty="0" smtClean="0">
                <a:solidFill>
                  <a:srgbClr val="000099"/>
                </a:solidFill>
                <a:latin typeface="Footlight MT Light" panose="0204060206030A020304" pitchFamily="18" charset="0"/>
              </a:rPr>
              <a:t>Targets &amp; Detections</a:t>
            </a:r>
            <a:endParaRPr lang="en-US" sz="3200" dirty="0" smtClean="0">
              <a:solidFill>
                <a:srgbClr val="000099"/>
              </a:solidFill>
              <a:latin typeface="Footlight MT Light" panose="0204060206030A020304" pitchFamily="18" charset="0"/>
            </a:endParaRP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ALFALFA sources classified according to </a:t>
            </a:r>
          </a:p>
          <a:p>
            <a:pPr marL="696913" lvl="1" indent="-457200">
              <a:buBlip>
                <a:blip r:embed="rId2"/>
              </a:buBlip>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signal-to-noise ratio (S/N) and </a:t>
            </a:r>
          </a:p>
          <a:p>
            <a:pPr marL="1028700" lvl="1" indent="-457200">
              <a:buBlip>
                <a:blip r:embed="rId2"/>
              </a:buBlip>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High </a:t>
            </a:r>
            <a:r>
              <a:rPr lang="en-US" sz="3200" dirty="0"/>
              <a:t>S/N sources (&gt; 6.5) have a 95% confidence </a:t>
            </a:r>
            <a:r>
              <a:rPr lang="en-US" sz="3200" dirty="0" smtClean="0"/>
              <a:t>level </a:t>
            </a:r>
          </a:p>
          <a:p>
            <a:pPr marL="1028700" lvl="1" indent="-457200">
              <a:buBlip>
                <a:blip r:embed="rId2"/>
              </a:buBlip>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some that lack </a:t>
            </a:r>
            <a:r>
              <a:rPr lang="en-US" sz="3200" dirty="0"/>
              <a:t>an OC may be </a:t>
            </a:r>
            <a:r>
              <a:rPr lang="en-US" sz="3200" dirty="0" smtClean="0"/>
              <a:t>spurious </a:t>
            </a:r>
          </a:p>
          <a:p>
            <a:pPr marL="693738" lvl="1" indent="-454025">
              <a:buBlip>
                <a:blip r:embed="rId2"/>
              </a:buBlip>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presence of an optical counterpart (OC). </a:t>
            </a:r>
          </a:p>
          <a:p>
            <a:pPr marL="1028700" lvl="1" indent="-457200">
              <a:buBlip>
                <a:blip r:embed="rId2"/>
              </a:buBlip>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Low S/N (4.5 &lt; S/N &lt; 6.5) sources with an OC </a:t>
            </a:r>
            <a:r>
              <a:rPr lang="en-US" sz="3200" dirty="0" smtClean="0">
                <a:sym typeface="Symbol"/>
              </a:rPr>
              <a:t> </a:t>
            </a:r>
            <a:r>
              <a:rPr lang="en-US" sz="3200" dirty="0" smtClean="0"/>
              <a:t>real? </a:t>
            </a:r>
          </a:p>
          <a:p>
            <a:pPr marL="1028700" lvl="1" indent="-457200">
              <a:buBlip>
                <a:blip r:embed="rId2"/>
              </a:buBlip>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Low S/N sources lacking an OC </a:t>
            </a:r>
            <a:r>
              <a:rPr lang="en-US" sz="3200" dirty="0" smtClean="0">
                <a:sym typeface="Symbol"/>
              </a:rPr>
              <a:t> </a:t>
            </a:r>
            <a:r>
              <a:rPr lang="en-US" sz="3200" dirty="0" smtClean="0"/>
              <a:t>spurious?</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Sloan Digital Sky Survey (SDSS) sources selected </a:t>
            </a:r>
          </a:p>
          <a:p>
            <a:pPr marL="1028700" lvl="1" indent="-457200">
              <a:buBlip>
                <a:blip r:embed="rId2"/>
              </a:buBlip>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galaxies not detected by ALFALFA similar to OCs</a:t>
            </a:r>
          </a:p>
          <a:p>
            <a:pPr marL="1028700" lvl="1" indent="-457200">
              <a:buBlip>
                <a:blip r:embed="rId2"/>
              </a:buBlip>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SQL query to find galaxies likely to be at distance of PPS.</a:t>
            </a:r>
            <a:endParaRPr lang="en-US" sz="4000" dirty="0" smtClean="0"/>
          </a:p>
        </p:txBody>
      </p:sp>
      <p:sp>
        <p:nvSpPr>
          <p:cNvPr id="14" name="TextBox 13"/>
          <p:cNvSpPr txBox="1"/>
          <p:nvPr/>
        </p:nvSpPr>
        <p:spPr>
          <a:xfrm>
            <a:off x="25668804" y="11718278"/>
            <a:ext cx="11430000" cy="11603176"/>
          </a:xfrm>
          <a:prstGeom prst="rect">
            <a:avLst/>
          </a:prstGeom>
          <a:noFill/>
          <a:ln>
            <a:solidFill>
              <a:srgbClr val="000099"/>
            </a:solidFill>
          </a:ln>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4400" dirty="0" smtClean="0">
                <a:solidFill>
                  <a:srgbClr val="000099"/>
                </a:solidFill>
                <a:latin typeface="Footlight MT Light" panose="0204060206030A020304" pitchFamily="18" charset="0"/>
              </a:rPr>
              <a:t>Results and Conclusions</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endParaRPr lang="en-US" sz="1800" dirty="0" smtClean="0">
              <a:solidFill>
                <a:srgbClr val="000099"/>
              </a:solidFill>
            </a:endParaRPr>
          </a:p>
          <a:p>
            <a:pPr marL="339725" indent="-339725">
              <a:buBlip>
                <a:blip r:embed="rId2"/>
              </a:buBlip>
              <a:tabLst>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600" dirty="0" smtClean="0"/>
              <a:t>A small % of high S/N ALFALFA sources are spurious</a:t>
            </a:r>
          </a:p>
          <a:p>
            <a:pPr marL="681038" lvl="1" indent="-339725">
              <a:buBlip>
                <a:blip r:embed="rId2"/>
              </a:buBlip>
              <a:tabLst>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300" dirty="0" smtClean="0"/>
              <a:t>Consistent with simulations of reliability (Saintonge, 2007) and cut-off adopted (S/N &gt; 6.5)</a:t>
            </a:r>
            <a:endParaRPr lang="en-US" sz="3300" dirty="0"/>
          </a:p>
          <a:p>
            <a:pPr marL="681038" lvl="1" indent="-339725">
              <a:buBlip>
                <a:blip r:embed="rId2"/>
              </a:buBlip>
              <a:tabLst>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300" dirty="0" smtClean="0"/>
              <a:t>Majority of high S/N galaxies without an OC are real</a:t>
            </a:r>
          </a:p>
          <a:p>
            <a:pPr marL="1031875" lvl="2" indent="-339725">
              <a:buBlip>
                <a:blip r:embed="rId2"/>
              </a:buBlip>
              <a:tabLst>
                <a:tab pos="914400" algn="l"/>
                <a:tab pos="1371600" algn="l"/>
                <a:tab pos="1828800" algn="l"/>
                <a:tab pos="2286000" algn="l"/>
                <a:tab pos="3657600" algn="l"/>
                <a:tab pos="4572000" algn="l"/>
                <a:tab pos="5486400" algn="l"/>
                <a:tab pos="6400800" algn="l"/>
                <a:tab pos="7315200" algn="l"/>
                <a:tab pos="8229600" algn="l"/>
                <a:tab pos="9144000" algn="l"/>
              </a:tabLst>
            </a:pPr>
            <a:r>
              <a:rPr lang="en-US" sz="3300" dirty="0" smtClean="0"/>
              <a:t>Some are tidal remnants, some “almost dark” galaxies</a:t>
            </a:r>
          </a:p>
          <a:p>
            <a:pPr marL="1031875" lvl="2" indent="-339725">
              <a:buBlip>
                <a:blip r:embed="rId2"/>
              </a:buBlip>
              <a:tabLst>
                <a:tab pos="914400" algn="l"/>
                <a:tab pos="1371600" algn="l"/>
                <a:tab pos="1828800" algn="l"/>
                <a:tab pos="2286000" algn="l"/>
                <a:tab pos="3657600" algn="l"/>
                <a:tab pos="4572000" algn="l"/>
                <a:tab pos="5486400" algn="l"/>
                <a:tab pos="6400800" algn="l"/>
                <a:tab pos="7315200" algn="l"/>
                <a:tab pos="8229600" algn="l"/>
                <a:tab pos="9144000" algn="l"/>
              </a:tabLst>
            </a:pPr>
            <a:r>
              <a:rPr lang="en-US" sz="3300" b="1" dirty="0" smtClean="0">
                <a:solidFill>
                  <a:srgbClr val="FF0000"/>
                </a:solidFill>
              </a:rPr>
              <a:t>See Leisman Dissertation Talk 132.06</a:t>
            </a:r>
            <a:endParaRPr lang="en-US" sz="3300" b="1" dirty="0">
              <a:solidFill>
                <a:srgbClr val="FF0000"/>
              </a:solidFill>
            </a:endParaRPr>
          </a:p>
          <a:p>
            <a:pPr marL="339725" indent="-339725">
              <a:buBlip>
                <a:blip r:embed="rId2"/>
              </a:buBlip>
              <a:tabLst>
                <a:tab pos="568325"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600" dirty="0" smtClean="0"/>
              <a:t>Low S/N “</a:t>
            </a:r>
            <a:r>
              <a:rPr lang="en-US" sz="3600" dirty="0" err="1" smtClean="0"/>
              <a:t>minihalo</a:t>
            </a:r>
            <a:r>
              <a:rPr lang="en-US" sz="3600" dirty="0" smtClean="0"/>
              <a:t>” candidates (cz &lt; 1,000 km/s, W50 &lt; 80 km/s) lacking </a:t>
            </a:r>
            <a:r>
              <a:rPr lang="en-US" sz="3600" dirty="0"/>
              <a:t>an OC are </a:t>
            </a:r>
            <a:r>
              <a:rPr lang="en-US" sz="3600" dirty="0" smtClean="0"/>
              <a:t>spurious (Giovanelli </a:t>
            </a:r>
            <a:r>
              <a:rPr lang="en-US" sz="3600" i="1" dirty="0" smtClean="0"/>
              <a:t>et al</a:t>
            </a:r>
            <a:r>
              <a:rPr lang="en-US" sz="3600" dirty="0" smtClean="0"/>
              <a:t>., 2010)</a:t>
            </a:r>
          </a:p>
          <a:p>
            <a:pPr marL="681038" lvl="1" indent="-339725">
              <a:buBlip>
                <a:blip r:embed="rId2"/>
              </a:buBlip>
              <a:tabLst>
                <a:tab pos="568325"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300" dirty="0" smtClean="0"/>
              <a:t>Detected </a:t>
            </a:r>
            <a:r>
              <a:rPr lang="en-US" sz="3300" dirty="0"/>
              <a:t>0 of 83 … yes, </a:t>
            </a:r>
            <a:r>
              <a:rPr lang="en-US" sz="3300" dirty="0" smtClean="0"/>
              <a:t>ZERO </a:t>
            </a:r>
          </a:p>
          <a:p>
            <a:pPr marL="681038" lvl="1" indent="-339725">
              <a:buBlip>
                <a:blip r:embed="rId2"/>
              </a:buBlip>
              <a:tabLst>
                <a:tab pos="568325"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300" i="1" dirty="0" smtClean="0">
                <a:solidFill>
                  <a:srgbClr val="FF0000"/>
                </a:solidFill>
              </a:rPr>
              <a:t>Finding one would have been very interesting! </a:t>
            </a:r>
            <a:r>
              <a:rPr lang="en-US" sz="3300" dirty="0" smtClean="0"/>
              <a:t>Oh, well …</a:t>
            </a:r>
          </a:p>
          <a:p>
            <a:pPr marL="339725" indent="-339725">
              <a:buBlip>
                <a:blip r:embed="rId2"/>
              </a:buBlip>
              <a:tabLst>
                <a:tab pos="568325"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600" dirty="0" smtClean="0"/>
              <a:t>Low S/N ALFALFA </a:t>
            </a:r>
            <a:r>
              <a:rPr lang="en-US" sz="3600" dirty="0"/>
              <a:t>sources with </a:t>
            </a:r>
            <a:r>
              <a:rPr lang="en-US" sz="3600" dirty="0" smtClean="0"/>
              <a:t>OCs are </a:t>
            </a:r>
            <a:r>
              <a:rPr lang="en-US" sz="3600" dirty="0"/>
              <a:t>likely to be </a:t>
            </a:r>
            <a:r>
              <a:rPr lang="en-US" sz="3600" dirty="0" smtClean="0"/>
              <a:t>real</a:t>
            </a:r>
          </a:p>
          <a:p>
            <a:pPr marL="681038" lvl="1" indent="-339725">
              <a:buBlip>
                <a:blip r:embed="rId2"/>
              </a:buBlip>
              <a:tabLst>
                <a:tab pos="568325"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300" dirty="0" smtClean="0"/>
              <a:t>Detected </a:t>
            </a:r>
            <a:r>
              <a:rPr lang="en-US" sz="3300" dirty="0"/>
              <a:t>215 of </a:t>
            </a:r>
            <a:r>
              <a:rPr lang="en-US" sz="3300" dirty="0" smtClean="0"/>
              <a:t>305 (undetected likely to be spurious)</a:t>
            </a:r>
          </a:p>
          <a:p>
            <a:pPr marL="339725" indent="-339725">
              <a:buBlip>
                <a:blip r:embed="rId2"/>
              </a:buBlip>
              <a:tabLst>
                <a:tab pos="6858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600" dirty="0" smtClean="0"/>
              <a:t>Pointed LBW observations can detect lower HI mass	galaxies filling in low end of the HI Mass Function</a:t>
            </a:r>
          </a:p>
          <a:p>
            <a:pPr marL="1020763" lvl="1" indent="-339725">
              <a:buBlip>
                <a:blip r:embed="rId2"/>
              </a:buBlip>
              <a:tabLst>
                <a:tab pos="6858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300" dirty="0" smtClean="0"/>
              <a:t>Only way to sample more galaxies in local universe</a:t>
            </a:r>
          </a:p>
          <a:p>
            <a:pPr marL="339725" indent="-339725">
              <a:buBlip>
                <a:blip r:embed="rId2"/>
              </a:buBlip>
              <a:tabLst>
                <a:tab pos="568325"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600" dirty="0" smtClean="0"/>
              <a:t>LBW targets can be successfully selected by photometric criteria and ranges defined in SQL queries</a:t>
            </a:r>
          </a:p>
          <a:p>
            <a:pPr marL="681038" lvl="1" indent="-339725">
              <a:buBlip>
                <a:blip r:embed="rId2"/>
              </a:buBlip>
              <a:tabLst>
                <a:tab pos="568325"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300" dirty="0" smtClean="0"/>
              <a:t>85 more SDSS galaxies now have measured </a:t>
            </a:r>
            <a:r>
              <a:rPr lang="en-US" sz="3300" dirty="0" err="1" smtClean="0"/>
              <a:t>redshfits</a:t>
            </a:r>
            <a:endParaRPr lang="en-US" sz="3300" dirty="0" smtClean="0"/>
          </a:p>
          <a:p>
            <a:pPr marL="681038" lvl="1" indent="-339725">
              <a:buBlip>
                <a:blip r:embed="rId2"/>
              </a:buBlip>
              <a:tabLst>
                <a:tab pos="568325"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400" b="1" dirty="0" smtClean="0">
                <a:solidFill>
                  <a:srgbClr val="FF0000"/>
                </a:solidFill>
              </a:rPr>
              <a:t>Technique adopted for the APPS Survey; See Davis </a:t>
            </a:r>
            <a:r>
              <a:rPr lang="en-US" sz="3400" b="1" i="1" dirty="0">
                <a:solidFill>
                  <a:srgbClr val="FF0000"/>
                </a:solidFill>
              </a:rPr>
              <a:t>et al</a:t>
            </a:r>
            <a:r>
              <a:rPr lang="en-US" sz="3400" b="1" dirty="0">
                <a:solidFill>
                  <a:srgbClr val="FF0000"/>
                </a:solidFill>
              </a:rPr>
              <a:t>. Poster 347.40 and Craig </a:t>
            </a:r>
            <a:r>
              <a:rPr lang="en-US" sz="3400" b="1" i="1" dirty="0">
                <a:solidFill>
                  <a:srgbClr val="FF0000"/>
                </a:solidFill>
              </a:rPr>
              <a:t>et al</a:t>
            </a:r>
            <a:r>
              <a:rPr lang="en-US" sz="3400" b="1" dirty="0">
                <a:solidFill>
                  <a:srgbClr val="FF0000"/>
                </a:solidFill>
              </a:rPr>
              <a:t>. Abstract 132.03</a:t>
            </a:r>
            <a:r>
              <a:rPr lang="en-US" sz="3400" b="1" dirty="0" smtClean="0">
                <a:solidFill>
                  <a:srgbClr val="FF0000"/>
                </a:solidFill>
              </a:rPr>
              <a:t>.</a:t>
            </a:r>
            <a:endParaRPr lang="en-US" sz="3400" dirty="0"/>
          </a:p>
        </p:txBody>
      </p:sp>
      <p:sp>
        <p:nvSpPr>
          <p:cNvPr id="13" name="TextBox 12"/>
          <p:cNvSpPr txBox="1"/>
          <p:nvPr/>
        </p:nvSpPr>
        <p:spPr>
          <a:xfrm>
            <a:off x="4267200" y="2887133"/>
            <a:ext cx="29870400" cy="2123658"/>
          </a:xfrm>
          <a:prstGeom prst="rect">
            <a:avLst/>
          </a:prstGeom>
          <a:noFill/>
        </p:spPr>
        <p:txBody>
          <a:bodyPr wrap="square" rtlCol="0">
            <a:spAutoFit/>
          </a:bodyPr>
          <a:lstStyle/>
          <a:p>
            <a:pPr algn="ctr"/>
            <a:r>
              <a:rPr lang="en-US" sz="4800" dirty="0"/>
              <a:t>Aileen A. O'Donoghue</a:t>
            </a:r>
            <a:r>
              <a:rPr lang="en-US" sz="4800" baseline="30000" dirty="0"/>
              <a:t>1</a:t>
            </a:r>
            <a:r>
              <a:rPr lang="en-US" sz="4800" dirty="0"/>
              <a:t>, Martha P. Haynes</a:t>
            </a:r>
            <a:r>
              <a:rPr lang="en-US" sz="4800" baseline="30000" dirty="0"/>
              <a:t>2</a:t>
            </a:r>
            <a:r>
              <a:rPr lang="en-US" sz="4800" dirty="0"/>
              <a:t>, Rebecca A. Koopmann</a:t>
            </a:r>
            <a:r>
              <a:rPr lang="en-US" sz="4800" baseline="30000" dirty="0"/>
              <a:t>3</a:t>
            </a:r>
            <a:r>
              <a:rPr lang="en-US" sz="4800" dirty="0"/>
              <a:t>, Michael G. Jones</a:t>
            </a:r>
            <a:r>
              <a:rPr lang="en-US" sz="4800" baseline="30000" dirty="0"/>
              <a:t>4</a:t>
            </a:r>
            <a:r>
              <a:rPr lang="en-US" sz="4800" dirty="0"/>
              <a:t>, </a:t>
            </a:r>
            <a:r>
              <a:rPr lang="en-US" sz="4800" dirty="0" smtClean="0"/>
              <a:t>                                                            Gregory </a:t>
            </a:r>
            <a:r>
              <a:rPr lang="en-US" sz="4800" dirty="0"/>
              <a:t>L. Hallenbeck</a:t>
            </a:r>
            <a:r>
              <a:rPr lang="en-US" sz="4800" baseline="30000" dirty="0"/>
              <a:t>3</a:t>
            </a:r>
            <a:r>
              <a:rPr lang="en-US" sz="4800" dirty="0"/>
              <a:t>, Riccardo Giovanelli</a:t>
            </a:r>
            <a:r>
              <a:rPr lang="en-US" sz="4800" baseline="30000" dirty="0"/>
              <a:t>2</a:t>
            </a:r>
            <a:r>
              <a:rPr lang="en-US" sz="4800" dirty="0"/>
              <a:t>, Lyle Hoffman</a:t>
            </a:r>
            <a:r>
              <a:rPr lang="en-US" sz="4800" baseline="30000" dirty="0"/>
              <a:t>5</a:t>
            </a:r>
            <a:r>
              <a:rPr lang="en-US" sz="4800" dirty="0"/>
              <a:t>, David W. </a:t>
            </a:r>
            <a:r>
              <a:rPr lang="en-US" sz="4800" dirty="0" smtClean="0"/>
              <a:t>Craig</a:t>
            </a:r>
            <a:r>
              <a:rPr lang="en-US" sz="4800" baseline="30000" dirty="0" smtClean="0"/>
              <a:t>6</a:t>
            </a:r>
            <a:r>
              <a:rPr lang="en-US" sz="4800" dirty="0" smtClean="0"/>
              <a:t> and the Undergraduate ALFALFA Team</a:t>
            </a:r>
          </a:p>
          <a:p>
            <a:pPr algn="ctr"/>
            <a:r>
              <a:rPr lang="en-US" sz="3600" baseline="30000" dirty="0"/>
              <a:t>1</a:t>
            </a:r>
            <a:r>
              <a:rPr lang="en-US" sz="3600" dirty="0"/>
              <a:t>St. Lawrence University, </a:t>
            </a:r>
            <a:r>
              <a:rPr lang="en-US" sz="3600" baseline="30000" dirty="0"/>
              <a:t>2</a:t>
            </a:r>
            <a:r>
              <a:rPr lang="en-US" sz="3600" dirty="0"/>
              <a:t>Cornell University, </a:t>
            </a:r>
            <a:r>
              <a:rPr lang="en-US" sz="3600" baseline="30000" dirty="0"/>
              <a:t>3</a:t>
            </a:r>
            <a:r>
              <a:rPr lang="en-US" sz="3600" dirty="0"/>
              <a:t>Union College, </a:t>
            </a:r>
            <a:r>
              <a:rPr lang="en-US" sz="3600" baseline="30000" dirty="0"/>
              <a:t>4</a:t>
            </a:r>
            <a:r>
              <a:rPr lang="en-US" sz="3600" dirty="0"/>
              <a:t>Instituto de </a:t>
            </a:r>
            <a:r>
              <a:rPr lang="en-US" sz="3600" dirty="0" err="1"/>
              <a:t>Astrofísica</a:t>
            </a:r>
            <a:r>
              <a:rPr lang="en-US" sz="3600" dirty="0"/>
              <a:t> de Andalucía (IAA-CSIC), </a:t>
            </a:r>
            <a:r>
              <a:rPr lang="en-US" sz="3600" baseline="30000" dirty="0"/>
              <a:t>5</a:t>
            </a:r>
            <a:r>
              <a:rPr lang="en-US" sz="3600" dirty="0"/>
              <a:t>Lafayette College, </a:t>
            </a:r>
            <a:r>
              <a:rPr lang="en-US" sz="3600" baseline="30000" dirty="0"/>
              <a:t>6</a:t>
            </a:r>
            <a:r>
              <a:rPr lang="en-US" sz="3600" dirty="0"/>
              <a:t>West Texas </a:t>
            </a:r>
            <a:r>
              <a:rPr lang="en-US" sz="3600" dirty="0" smtClean="0"/>
              <a:t>A &amp; M </a:t>
            </a:r>
            <a:r>
              <a:rPr lang="en-US" sz="3600" dirty="0"/>
              <a:t>University</a:t>
            </a:r>
          </a:p>
        </p:txBody>
      </p:sp>
      <p:sp>
        <p:nvSpPr>
          <p:cNvPr id="17" name="TextBox 16"/>
          <p:cNvSpPr txBox="1"/>
          <p:nvPr/>
        </p:nvSpPr>
        <p:spPr>
          <a:xfrm>
            <a:off x="1197142" y="11389893"/>
            <a:ext cx="11430000" cy="5570756"/>
          </a:xfrm>
          <a:prstGeom prst="rect">
            <a:avLst/>
          </a:prstGeom>
          <a:noFill/>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4400" dirty="0" smtClean="0">
                <a:solidFill>
                  <a:srgbClr val="000099"/>
                </a:solidFill>
              </a:rPr>
              <a:t>Arecibo Legacy Fast ALFA</a:t>
            </a:r>
            <a:r>
              <a:rPr lang="en-US" sz="4400" baseline="30000" dirty="0" smtClean="0">
                <a:solidFill>
                  <a:srgbClr val="000099"/>
                </a:solidFill>
              </a:rPr>
              <a:t>1</a:t>
            </a:r>
            <a:r>
              <a:rPr lang="en-US" sz="4400" dirty="0" smtClean="0">
                <a:solidFill>
                  <a:srgbClr val="000099"/>
                </a:solidFill>
              </a:rPr>
              <a:t> Survey</a:t>
            </a:r>
            <a:endParaRPr lang="en-US" sz="3200" dirty="0" smtClean="0">
              <a:solidFill>
                <a:srgbClr val="000099"/>
              </a:solidFill>
            </a:endParaRP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	Blind extragalactic neutral hydrogen (HI) spectral line survey covering 7,000 square degrees of the sky.  Observing in frequencies between 1,345 MHz and 1,435 MHz allowed detection of HI source velocities of -3,000 km/s to +19,200 km/s </a:t>
            </a:r>
            <a:r>
              <a:rPr lang="en-US" sz="3200" dirty="0">
                <a:sym typeface="Symbol"/>
              </a:rPr>
              <a:t>with 5 km/s resolution</a:t>
            </a:r>
            <a:endParaRPr lang="en-US" sz="3200" dirty="0"/>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at a Hubble distance of 270 </a:t>
            </a:r>
            <a:r>
              <a:rPr lang="en-US" sz="3200" dirty="0" err="1" smtClean="0"/>
              <a:t>Mpc</a:t>
            </a:r>
            <a:r>
              <a:rPr lang="en-US" sz="3200" dirty="0" smtClean="0"/>
              <a:t>, z </a:t>
            </a:r>
            <a:r>
              <a:rPr lang="en-US" sz="3200" dirty="0" smtClean="0">
                <a:sym typeface="Symbol"/>
              </a:rPr>
              <a:t> 0.06.  Observations began on February 4, 2005 and were completed on October 26, 2012.</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a:sym typeface="Symbol"/>
              </a:rPr>
              <a:t>	</a:t>
            </a:r>
            <a:r>
              <a:rPr lang="en-US" sz="3200" dirty="0" smtClean="0">
                <a:sym typeface="Symbol"/>
              </a:rPr>
              <a:t>40% of the data were released in 2011 (.40, Haynes </a:t>
            </a:r>
            <a:r>
              <a:rPr lang="en-US" sz="3200" i="1" dirty="0" smtClean="0">
                <a:sym typeface="Symbol"/>
              </a:rPr>
              <a:t>et al</a:t>
            </a:r>
            <a:r>
              <a:rPr lang="en-US" sz="3200" dirty="0" smtClean="0">
                <a:sym typeface="Symbol"/>
              </a:rPr>
              <a:t>., 2011), 70% in 2015 and the preliminary release of </a:t>
            </a:r>
            <a:r>
              <a:rPr lang="en-US" sz="3200" dirty="0">
                <a:sym typeface="Symbol"/>
              </a:rPr>
              <a:t></a:t>
            </a:r>
            <a:r>
              <a:rPr lang="en-US" sz="3200" dirty="0" smtClean="0">
                <a:sym typeface="Symbol"/>
              </a:rPr>
              <a:t>.100</a:t>
            </a:r>
            <a:r>
              <a:rPr lang="en-US" sz="3200" dirty="0">
                <a:sym typeface="Symbol"/>
              </a:rPr>
              <a:t>, has begun at </a:t>
            </a:r>
            <a:r>
              <a:rPr lang="en-US" sz="3200" dirty="0">
                <a:sym typeface="Symbol"/>
                <a:hlinkClick r:id="rId3"/>
              </a:rPr>
              <a:t>http://egg.astro.cornell.edu/alfalfa/data</a:t>
            </a:r>
            <a:r>
              <a:rPr lang="en-US" sz="3200" dirty="0" smtClean="0">
                <a:sym typeface="Symbol"/>
                <a:hlinkClick r:id="rId3"/>
              </a:rPr>
              <a:t>/</a:t>
            </a:r>
            <a:r>
              <a:rPr lang="en-US" sz="3200" dirty="0" smtClean="0">
                <a:sym typeface="Symbol"/>
              </a:rPr>
              <a:t>.   </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2400" baseline="30000" dirty="0" smtClean="0"/>
              <a:t>1</a:t>
            </a:r>
            <a:r>
              <a:rPr lang="en-US" sz="2400" dirty="0" smtClean="0"/>
              <a:t> Arecibo L-band Feed Array</a:t>
            </a:r>
          </a:p>
        </p:txBody>
      </p:sp>
      <p:sp>
        <p:nvSpPr>
          <p:cNvPr id="18" name="TextBox 17"/>
          <p:cNvSpPr txBox="1"/>
          <p:nvPr/>
        </p:nvSpPr>
        <p:spPr>
          <a:xfrm>
            <a:off x="1197142" y="17019752"/>
            <a:ext cx="11430000" cy="10464403"/>
          </a:xfrm>
          <a:prstGeom prst="rect">
            <a:avLst/>
          </a:prstGeom>
          <a:noFill/>
          <a:ln w="19050" cap="rnd" cmpd="thinThick">
            <a:solidFill>
              <a:srgbClr val="000099"/>
            </a:solidFill>
            <a:bevel/>
          </a:ln>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4400" dirty="0" smtClean="0">
                <a:solidFill>
                  <a:srgbClr val="000099"/>
                </a:solidFill>
                <a:latin typeface="Footlight MT Light" panose="0204060206030A020304" pitchFamily="18" charset="0"/>
              </a:rPr>
              <a:t>Pisces-Perseus Supercluster</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endParaRPr lang="en-US" sz="1800" dirty="0">
              <a:solidFill>
                <a:srgbClr val="000099"/>
              </a:solidFill>
              <a:latin typeface="Footlight MT Light" panose="0204060206030A020304" pitchFamily="18" charset="0"/>
            </a:endParaRP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600" dirty="0" smtClean="0"/>
              <a:t>	</a:t>
            </a:r>
            <a:r>
              <a:rPr lang="en-US" sz="3200" dirty="0" smtClean="0"/>
              <a:t>PPS is the nearest supercluster to Milky Way Galaxy beyond Laniakea. (Tully </a:t>
            </a:r>
            <a:r>
              <a:rPr lang="en-US" sz="3200" i="1" dirty="0" smtClean="0"/>
              <a:t>et al</a:t>
            </a:r>
            <a:r>
              <a:rPr lang="en-US" sz="3200" dirty="0" smtClean="0"/>
              <a:t>., 2014) . We seek to explore the distribution and peculiar velocities of galaxies and clusters to determine the underlying distribution of dark matter in the large scale structures of the universe.</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a:t>	</a:t>
            </a:r>
            <a:r>
              <a:rPr lang="en-US" sz="3200" dirty="0" smtClean="0"/>
              <a:t>PPS has been found to be </a:t>
            </a:r>
          </a:p>
          <a:p>
            <a:pPr marL="1133475" lvl="1" indent="-457200">
              <a:buBlip>
                <a:blip r:embed="rId2"/>
              </a:buBlip>
              <a:tabLst>
                <a:tab pos="457200" algn="l"/>
                <a:tab pos="1371600" algn="l"/>
                <a:tab pos="1828800" algn="l"/>
                <a:tab pos="2238375" algn="l"/>
                <a:tab pos="2743200" algn="l"/>
                <a:tab pos="3657600" algn="l"/>
                <a:tab pos="4572000" algn="l"/>
                <a:tab pos="5486400" algn="l"/>
                <a:tab pos="6400800" algn="l"/>
                <a:tab pos="7315200" algn="l"/>
                <a:tab pos="8229600" algn="l"/>
                <a:tab pos="9144000" algn="l"/>
              </a:tabLst>
            </a:pPr>
            <a:r>
              <a:rPr lang="en-US" sz="3200" dirty="0" smtClean="0"/>
              <a:t>wall of clusters roughly 5h</a:t>
            </a:r>
            <a:r>
              <a:rPr lang="en-US" sz="3200" baseline="30000" dirty="0" smtClean="0"/>
              <a:t>-1</a:t>
            </a:r>
            <a:r>
              <a:rPr lang="en-US" sz="3200" dirty="0" smtClean="0"/>
              <a:t> </a:t>
            </a:r>
            <a:r>
              <a:rPr lang="en-US" sz="3200" dirty="0" err="1" smtClean="0"/>
              <a:t>Mpc</a:t>
            </a:r>
            <a:r>
              <a:rPr lang="en-US" sz="3200" dirty="0" smtClean="0"/>
              <a:t> to 10h</a:t>
            </a:r>
            <a:r>
              <a:rPr lang="en-US" sz="3200" baseline="30000" dirty="0" smtClean="0"/>
              <a:t>-1</a:t>
            </a:r>
            <a:r>
              <a:rPr lang="en-US" sz="3200" dirty="0" smtClean="0"/>
              <a:t> </a:t>
            </a:r>
            <a:r>
              <a:rPr lang="en-US" sz="3200" dirty="0" err="1" smtClean="0"/>
              <a:t>Mpc</a:t>
            </a:r>
            <a:r>
              <a:rPr lang="en-US" sz="3200" dirty="0" smtClean="0"/>
              <a:t> deep </a:t>
            </a:r>
          </a:p>
          <a:p>
            <a:pPr marL="1133475" lvl="1" indent="-457200">
              <a:buBlip>
                <a:blip r:embed="rId2"/>
              </a:buBlip>
              <a:tabLst>
                <a:tab pos="457200" algn="l"/>
                <a:tab pos="1371600" algn="l"/>
                <a:tab pos="1828800" algn="l"/>
                <a:tab pos="2238375" algn="l"/>
                <a:tab pos="2743200" algn="l"/>
                <a:tab pos="3657600" algn="l"/>
                <a:tab pos="4572000" algn="l"/>
                <a:tab pos="5486400" algn="l"/>
                <a:tab pos="6400800" algn="l"/>
                <a:tab pos="7315200" algn="l"/>
                <a:tab pos="8229600" algn="l"/>
                <a:tab pos="9144000" algn="l"/>
              </a:tabLst>
            </a:pPr>
            <a:r>
              <a:rPr lang="en-US" sz="3200" dirty="0" smtClean="0"/>
              <a:t>extending at least 50h</a:t>
            </a:r>
            <a:r>
              <a:rPr lang="en-US" sz="3200" baseline="30000" dirty="0" smtClean="0"/>
              <a:t>-1</a:t>
            </a:r>
            <a:r>
              <a:rPr lang="en-US" sz="3200" dirty="0" smtClean="0"/>
              <a:t> </a:t>
            </a:r>
            <a:r>
              <a:rPr lang="en-US" sz="3200" dirty="0" err="1" smtClean="0"/>
              <a:t>Mpc</a:t>
            </a:r>
            <a:r>
              <a:rPr lang="en-US" sz="3200" dirty="0" smtClean="0"/>
              <a:t> from the Perseus to Pegasus</a:t>
            </a:r>
          </a:p>
          <a:p>
            <a:pPr marL="1133475" lvl="1" indent="-457200">
              <a:buBlip>
                <a:blip r:embed="rId2"/>
              </a:buBlip>
              <a:tabLst>
                <a:tab pos="457200" algn="l"/>
                <a:tab pos="1371600" algn="l"/>
                <a:tab pos="1828800" algn="l"/>
                <a:tab pos="2238375" algn="l"/>
                <a:tab pos="2743200" algn="l"/>
                <a:tab pos="3657600" algn="l"/>
                <a:tab pos="4572000" algn="l"/>
                <a:tab pos="5486400" algn="l"/>
                <a:tab pos="6400800" algn="l"/>
                <a:tab pos="7315200" algn="l"/>
                <a:tab pos="8229600" algn="l"/>
                <a:tab pos="9144000" algn="l"/>
              </a:tabLst>
            </a:pPr>
            <a:r>
              <a:rPr lang="en-US" sz="3200" dirty="0" smtClean="0"/>
              <a:t>with a significant </a:t>
            </a:r>
            <a:r>
              <a:rPr lang="en-US" sz="3200" dirty="0" err="1" smtClean="0"/>
              <a:t>overdensity</a:t>
            </a:r>
            <a:r>
              <a:rPr lang="en-US" sz="3200" dirty="0" smtClean="0"/>
              <a:t> of galaxies at a heliocentric   </a:t>
            </a:r>
          </a:p>
          <a:p>
            <a:pPr marL="1133475" lvl="1" indent="-457200">
              <a:tabLst>
                <a:tab pos="457200" algn="l"/>
                <a:tab pos="1371600" algn="l"/>
                <a:tab pos="1828800" algn="l"/>
                <a:tab pos="2238375" algn="l"/>
                <a:tab pos="2743200" algn="l"/>
                <a:tab pos="3657600" algn="l"/>
                <a:tab pos="4572000" algn="l"/>
                <a:tab pos="5486400" algn="l"/>
                <a:tab pos="6400800" algn="l"/>
                <a:tab pos="7315200" algn="l"/>
                <a:tab pos="8229600" algn="l"/>
                <a:tab pos="9144000" algn="l"/>
              </a:tabLst>
            </a:pPr>
            <a:r>
              <a:rPr lang="en-US" sz="3200" dirty="0"/>
              <a:t>	</a:t>
            </a:r>
            <a:r>
              <a:rPr lang="en-US" sz="3200" dirty="0" smtClean="0"/>
              <a:t>	velocity of about 5,000 km/s. (Wegner </a:t>
            </a:r>
            <a:r>
              <a:rPr lang="en-US" sz="3200" i="1" dirty="0" smtClean="0"/>
              <a:t>et al</a:t>
            </a:r>
            <a:r>
              <a:rPr lang="en-US" sz="3200" dirty="0" smtClean="0"/>
              <a:t>., 1993) </a:t>
            </a:r>
          </a:p>
          <a:p>
            <a:pPr marL="1133475" lvl="1" indent="-457200">
              <a:buBlip>
                <a:blip r:embed="rId2"/>
              </a:buBlip>
              <a:tabLst>
                <a:tab pos="457200" algn="l"/>
                <a:tab pos="1371600" algn="l"/>
                <a:tab pos="1828800" algn="l"/>
                <a:tab pos="2238375" algn="l"/>
                <a:tab pos="2743200" algn="l"/>
                <a:tab pos="3657600" algn="l"/>
                <a:tab pos="4572000" algn="l"/>
                <a:tab pos="5486400" algn="l"/>
                <a:tab pos="6400800" algn="l"/>
                <a:tab pos="7315200" algn="l"/>
                <a:tab pos="8229600" algn="l"/>
                <a:tab pos="9144000" algn="l"/>
              </a:tabLst>
            </a:pPr>
            <a:r>
              <a:rPr lang="en-US" sz="3200" dirty="0" smtClean="0"/>
              <a:t>between foreground and background voids. </a:t>
            </a:r>
          </a:p>
          <a:p>
            <a:pPr marL="0" lvl="1">
              <a:tabLst>
                <a:tab pos="457200" algn="l"/>
                <a:tab pos="463550" algn="l"/>
                <a:tab pos="914400" algn="l"/>
                <a:tab pos="1371600" algn="l"/>
                <a:tab pos="1828800" algn="l"/>
                <a:tab pos="2238375" algn="l"/>
                <a:tab pos="2743200" algn="l"/>
                <a:tab pos="3657600" algn="l"/>
                <a:tab pos="4572000" algn="l"/>
                <a:tab pos="5486400" algn="l"/>
                <a:tab pos="6400800" algn="l"/>
                <a:tab pos="7315200" algn="l"/>
                <a:tab pos="8229600" algn="l"/>
                <a:tab pos="9144000" algn="l"/>
              </a:tabLst>
            </a:pPr>
            <a:r>
              <a:rPr lang="en-US" sz="3200" dirty="0" smtClean="0"/>
              <a:t>All of which allow more accurate determinations of infall velocities of galaxies on each side of the main ridge of the supercluster.   </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a:t>	</a:t>
            </a:r>
            <a:r>
              <a:rPr lang="en-US" sz="3200" dirty="0" smtClean="0"/>
              <a:t>At the distance of PPS, </a:t>
            </a:r>
          </a:p>
          <a:p>
            <a:pPr marL="1143000" indent="-457200">
              <a:buBlip>
                <a:blip r:embed="rId2"/>
              </a:buBlip>
              <a:tabLst>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4</a:t>
            </a:r>
            <a:r>
              <a:rPr lang="en-US" sz="3200" dirty="0"/>
              <a:t>%  </a:t>
            </a:r>
            <a:r>
              <a:rPr lang="en-US" sz="3200" dirty="0" smtClean="0"/>
              <a:t>of </a:t>
            </a:r>
            <a:r>
              <a:rPr lang="en-US" sz="3200" dirty="0" smtClean="0">
                <a:sym typeface="Symbol"/>
              </a:rPr>
              <a:t></a:t>
            </a:r>
            <a:r>
              <a:rPr lang="en-US" sz="3200" dirty="0" smtClean="0"/>
              <a:t>.70 sources (in blue below) have M</a:t>
            </a:r>
            <a:r>
              <a:rPr lang="en-US" sz="3200" baseline="-25000" dirty="0" smtClean="0"/>
              <a:t>HI</a:t>
            </a:r>
            <a:r>
              <a:rPr lang="en-US" sz="3200" dirty="0" smtClean="0"/>
              <a:t> &lt; 10</a:t>
            </a:r>
            <a:r>
              <a:rPr lang="en-US" sz="3200" baseline="30000" dirty="0" smtClean="0"/>
              <a:t>9</a:t>
            </a:r>
            <a:r>
              <a:rPr lang="en-US" sz="3200" dirty="0" smtClean="0"/>
              <a:t> M</a:t>
            </a:r>
            <a:r>
              <a:rPr lang="en-US" sz="3200" baseline="-25000" dirty="0" smtClean="0">
                <a:latin typeface="MS Mincho"/>
                <a:ea typeface="MS Mincho"/>
              </a:rPr>
              <a:t>☉</a:t>
            </a:r>
            <a:endParaRPr lang="en-US" sz="3200" dirty="0" smtClean="0"/>
          </a:p>
          <a:p>
            <a:pPr marL="1143000" indent="-457200">
              <a:buBlip>
                <a:blip r:embed="rId2"/>
              </a:buBlip>
              <a:tabLst>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12.5% of Fall LBW detections (in red</a:t>
            </a:r>
            <a:r>
              <a:rPr lang="en-US" sz="3200" dirty="0"/>
              <a:t>) have M</a:t>
            </a:r>
            <a:r>
              <a:rPr lang="en-US" sz="3200" baseline="-25000" dirty="0"/>
              <a:t>HI</a:t>
            </a:r>
            <a:r>
              <a:rPr lang="en-US" sz="3200" dirty="0"/>
              <a:t> &lt; 10</a:t>
            </a:r>
            <a:r>
              <a:rPr lang="en-US" sz="3200" baseline="30000" dirty="0"/>
              <a:t>9</a:t>
            </a:r>
            <a:r>
              <a:rPr lang="en-US" sz="3200" dirty="0"/>
              <a:t> M</a:t>
            </a:r>
            <a:r>
              <a:rPr lang="en-US" sz="3200" baseline="-25000" dirty="0">
                <a:latin typeface="MS Mincho"/>
                <a:ea typeface="MS Mincho"/>
              </a:rPr>
              <a:t>☉</a:t>
            </a:r>
            <a:endParaRPr lang="en-US" sz="3200" dirty="0"/>
          </a:p>
          <a:p>
            <a:pPr algn="ctr">
              <a:tabLst>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smtClean="0"/>
              <a:t>The Fall LBW observations have thus paved the way for the             </a:t>
            </a:r>
            <a:r>
              <a:rPr lang="en-US" sz="3400" b="1" dirty="0" smtClean="0">
                <a:solidFill>
                  <a:srgbClr val="FF0000"/>
                </a:solidFill>
              </a:rPr>
              <a:t>Arecibo Pisces-Perseus Supercluster Survey (APPS).  See              Davis </a:t>
            </a:r>
            <a:r>
              <a:rPr lang="en-US" sz="3400" b="1" i="1" dirty="0" smtClean="0">
                <a:solidFill>
                  <a:srgbClr val="FF0000"/>
                </a:solidFill>
              </a:rPr>
              <a:t>et al</a:t>
            </a:r>
            <a:r>
              <a:rPr lang="en-US" sz="3400" b="1" dirty="0" smtClean="0">
                <a:solidFill>
                  <a:srgbClr val="FF0000"/>
                </a:solidFill>
              </a:rPr>
              <a:t>. Poster 347.40 and Craig </a:t>
            </a:r>
            <a:r>
              <a:rPr lang="en-US" sz="3400" b="1" i="1" dirty="0" smtClean="0">
                <a:solidFill>
                  <a:srgbClr val="FF0000"/>
                </a:solidFill>
              </a:rPr>
              <a:t>et al</a:t>
            </a:r>
            <a:r>
              <a:rPr lang="en-US" sz="3400" b="1" dirty="0" smtClean="0">
                <a:solidFill>
                  <a:srgbClr val="FF0000"/>
                </a:solidFill>
              </a:rPr>
              <a:t>. Abstract 132.03.</a:t>
            </a:r>
          </a:p>
        </p:txBody>
      </p:sp>
      <p:sp>
        <p:nvSpPr>
          <p:cNvPr id="28" name="TextBox 27"/>
          <p:cNvSpPr txBox="1"/>
          <p:nvPr/>
        </p:nvSpPr>
        <p:spPr>
          <a:xfrm>
            <a:off x="13897303" y="28861559"/>
            <a:ext cx="9423396" cy="3323987"/>
          </a:xfrm>
          <a:prstGeom prst="rect">
            <a:avLst/>
          </a:prstGeom>
          <a:noFill/>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4400" dirty="0" smtClean="0">
                <a:solidFill>
                  <a:srgbClr val="000099"/>
                </a:solidFill>
                <a:latin typeface="Footlight MT Light" panose="0204060206030A020304" pitchFamily="18" charset="0"/>
              </a:rPr>
              <a:t>Acknowledgements</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endParaRPr lang="en-US" sz="1200" dirty="0" smtClean="0"/>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2200" dirty="0" smtClean="0"/>
              <a:t>We are grateful for the contributions of all members of the Undergraduate ALFALFA Team.  This </a:t>
            </a:r>
            <a:r>
              <a:rPr lang="en-US" sz="2200" dirty="0"/>
              <a:t>work has been supported by NSF grants AST-1211005, AST-1637339 and </a:t>
            </a:r>
            <a:r>
              <a:rPr lang="en-US" sz="2200" dirty="0" smtClean="0"/>
              <a:t>AST-1637271.   The Cornell ALFLAFA Team also appreciates support from NSF/AST-1107390 and the Brinson Foundation</a:t>
            </a:r>
            <a:r>
              <a:rPr lang="en-US" sz="2200" dirty="0"/>
              <a:t>. The Arecibo Observatory is operated by SRI International under a cooperative agreement with the National Science Foundation (AST-1100968), and in alliance with Ana G. Méndez-Universidad </a:t>
            </a:r>
            <a:r>
              <a:rPr lang="en-US" sz="2200" dirty="0" err="1"/>
              <a:t>Metropolitana</a:t>
            </a:r>
            <a:r>
              <a:rPr lang="en-US" sz="2200" dirty="0"/>
              <a:t>, and the Universities Space Research Association. </a:t>
            </a:r>
            <a:endParaRPr lang="en-US" sz="2200" dirty="0" smtClean="0"/>
          </a:p>
        </p:txBody>
      </p:sp>
      <p:sp>
        <p:nvSpPr>
          <p:cNvPr id="29" name="TextBox 28"/>
          <p:cNvSpPr txBox="1"/>
          <p:nvPr/>
        </p:nvSpPr>
        <p:spPr>
          <a:xfrm>
            <a:off x="27692497" y="29292446"/>
            <a:ext cx="9609667" cy="2800767"/>
          </a:xfrm>
          <a:prstGeom prst="rect">
            <a:avLst/>
          </a:prstGeom>
          <a:noFill/>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4400" dirty="0" smtClean="0">
                <a:solidFill>
                  <a:srgbClr val="000099"/>
                </a:solidFill>
                <a:latin typeface="Footlight MT Light" panose="0204060206030A020304" pitchFamily="18" charset="0"/>
              </a:rPr>
              <a:t>References</a:t>
            </a:r>
          </a:p>
          <a:p>
            <a:pP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endParaRPr lang="en-US" sz="1200" dirty="0" smtClean="0">
              <a:solidFill>
                <a:srgbClr val="000099"/>
              </a:solidFill>
            </a:endParaRPr>
          </a:p>
          <a:p>
            <a:r>
              <a:rPr lang="it-IT" sz="2400" dirty="0"/>
              <a:t>Haynes, M. P., Giovanelli, R., Martin, A., </a:t>
            </a:r>
            <a:r>
              <a:rPr lang="it-IT" sz="2400" i="1" dirty="0"/>
              <a:t>et al</a:t>
            </a:r>
            <a:r>
              <a:rPr lang="it-IT" sz="2400" dirty="0"/>
              <a:t>. 2011, ApJ, 741, </a:t>
            </a:r>
            <a:r>
              <a:rPr lang="it-IT" sz="2400" dirty="0" smtClean="0"/>
              <a:t>124</a:t>
            </a:r>
          </a:p>
          <a:p>
            <a:r>
              <a:rPr lang="it-IT" sz="2400" dirty="0" smtClean="0"/>
              <a:t>Giovanelli, R., </a:t>
            </a:r>
            <a:r>
              <a:rPr lang="it-IT" sz="2400" i="1" dirty="0" smtClean="0"/>
              <a:t>et al</a:t>
            </a:r>
            <a:r>
              <a:rPr lang="it-IT" sz="2400" dirty="0" smtClean="0"/>
              <a:t>. 2010, ApJL, 708, L22</a:t>
            </a:r>
          </a:p>
          <a:p>
            <a:r>
              <a:rPr lang="it-IT" sz="2400" dirty="0"/>
              <a:t>Saintonge, A., 2007, AJ, 133, 2087</a:t>
            </a:r>
            <a:endParaRPr lang="en-US" sz="2400" dirty="0"/>
          </a:p>
          <a:p>
            <a:r>
              <a:rPr lang="fr-FR" sz="2400" dirty="0" smtClean="0"/>
              <a:t>Tully</a:t>
            </a:r>
            <a:r>
              <a:rPr lang="fr-FR" sz="2400" dirty="0"/>
              <a:t>, R. B., Courtois, H., Hoffman, Y., &amp; </a:t>
            </a:r>
            <a:r>
              <a:rPr lang="fr-FR" sz="2400" dirty="0" err="1"/>
              <a:t>Pomarède</a:t>
            </a:r>
            <a:r>
              <a:rPr lang="fr-FR" sz="2400" dirty="0"/>
              <a:t>, D. 2014, Nature, 513, 71</a:t>
            </a:r>
            <a:endParaRPr lang="en-US" sz="2400" dirty="0"/>
          </a:p>
          <a:p>
            <a:r>
              <a:rPr lang="it-IT" sz="2400" dirty="0"/>
              <a:t>Wegner, G., Haynes, M. P., &amp; Giovanelli, R., 1993, AJ, 105, </a:t>
            </a:r>
            <a:r>
              <a:rPr lang="it-IT" sz="2400" dirty="0" smtClean="0"/>
              <a:t>1251</a:t>
            </a:r>
            <a:endParaRPr lang="en-US" sz="2400" dirty="0"/>
          </a:p>
        </p:txBody>
      </p:sp>
      <p:pic>
        <p:nvPicPr>
          <p:cNvPr id="1028" name="Picture 4" descr="http://egg.astro.cornell.edu/alfalfa/alfalfa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316" y="9974178"/>
            <a:ext cx="11103653" cy="128738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879677" y="450270"/>
            <a:ext cx="36645446" cy="2308324"/>
            <a:chOff x="777221" y="450270"/>
            <a:chExt cx="36645446" cy="2308324"/>
          </a:xfrm>
        </p:grpSpPr>
        <p:sp>
          <p:nvSpPr>
            <p:cNvPr id="5" name="TextBox 4"/>
            <p:cNvSpPr txBox="1"/>
            <p:nvPr/>
          </p:nvSpPr>
          <p:spPr>
            <a:xfrm>
              <a:off x="7754610" y="450270"/>
              <a:ext cx="22690667" cy="2308324"/>
            </a:xfrm>
            <a:prstGeom prst="rect">
              <a:avLst/>
            </a:prstGeom>
            <a:noFill/>
          </p:spPr>
          <p:txBody>
            <a:bodyPr wrap="square" rtlCol="0">
              <a:spAutoFit/>
            </a:bodyPr>
            <a:lstStyle/>
            <a:p>
              <a:pPr algn="ctr"/>
              <a:r>
                <a:rPr lang="en-US" sz="7200" dirty="0" smtClean="0">
                  <a:solidFill>
                    <a:srgbClr val="000099"/>
                  </a:solidFill>
                  <a:latin typeface="Footlight MT Light" panose="0204060206030A020304" pitchFamily="18" charset="0"/>
                </a:rPr>
                <a:t>Extending ALFALFA in the Direction of the Pisces-Perseus                Supercluster with the Arecibo L-Band Wide Receive</a:t>
              </a:r>
              <a:r>
                <a:rPr lang="en-US" sz="7200" dirty="0" smtClean="0">
                  <a:solidFill>
                    <a:srgbClr val="000099"/>
                  </a:solidFill>
                </a:rPr>
                <a:t>r</a:t>
              </a:r>
              <a:endParaRPr lang="en-US" sz="7200" dirty="0">
                <a:solidFill>
                  <a:srgbClr val="000099"/>
                </a:solidFill>
              </a:endParaRP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07467" y="600878"/>
              <a:ext cx="7315200" cy="2007108"/>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21" y="1016901"/>
              <a:ext cx="7315200" cy="1175063"/>
            </a:xfrm>
            <a:prstGeom prst="rect">
              <a:avLst/>
            </a:prstGeom>
          </p:spPr>
        </p:pic>
      </p:grpSp>
      <p:pic>
        <p:nvPicPr>
          <p:cNvPr id="36" name="Picture 6" descr="https://nsf.gov/news/mmg/media/images/nsf_logo_f_272f4777-f5c4-4e49-8a2e-468e89b64b61_f.jpg"/>
          <p:cNvPicPr>
            <a:picLocks noChangeAspect="1" noChangeArrowheads="1"/>
          </p:cNvPicPr>
          <p:nvPr/>
        </p:nvPicPr>
        <p:blipFill rotWithShape="1">
          <a:blip r:embed="rId7">
            <a:extLst>
              <a:ext uri="{28A0092B-C50C-407E-A947-70E740481C1C}">
                <a14:useLocalDpi xmlns:a14="http://schemas.microsoft.com/office/drawing/2010/main" val="0"/>
              </a:ext>
            </a:extLst>
          </a:blip>
          <a:srcRect l="19982" r="16980"/>
          <a:stretch/>
        </p:blipFill>
        <p:spPr bwMode="auto">
          <a:xfrm>
            <a:off x="25753313" y="29963611"/>
            <a:ext cx="1848245" cy="18429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2" name="Table 61"/>
          <p:cNvGraphicFramePr>
            <a:graphicFrameLocks noGrp="1"/>
          </p:cNvGraphicFramePr>
          <p:nvPr>
            <p:extLst>
              <p:ext uri="{D42A27DB-BD31-4B8C-83A1-F6EECF244321}">
                <p14:modId xmlns:p14="http://schemas.microsoft.com/office/powerpoint/2010/main" val="1118533398"/>
              </p:ext>
            </p:extLst>
          </p:nvPr>
        </p:nvGraphicFramePr>
        <p:xfrm>
          <a:off x="26026867" y="5522494"/>
          <a:ext cx="10713875" cy="2926688"/>
        </p:xfrm>
        <a:graphic>
          <a:graphicData uri="http://schemas.openxmlformats.org/drawingml/2006/table">
            <a:tbl>
              <a:tblPr firstRow="1" firstCol="1" bandRow="1">
                <a:tableStyleId>{5C22544A-7EE6-4342-B048-85BDC9FD1C3A}</a:tableStyleId>
              </a:tblPr>
              <a:tblGrid>
                <a:gridCol w="2435625"/>
                <a:gridCol w="1167345"/>
                <a:gridCol w="1167345"/>
                <a:gridCol w="1167345"/>
                <a:gridCol w="1167345"/>
                <a:gridCol w="1167345"/>
                <a:gridCol w="1167345"/>
                <a:gridCol w="1274180"/>
              </a:tblGrid>
              <a:tr h="366064">
                <a:tc gridSpan="8">
                  <a:txBody>
                    <a:bodyPr/>
                    <a:lstStyle/>
                    <a:p>
                      <a:pPr marL="0" marR="0" algn="ctr">
                        <a:spcBef>
                          <a:spcPts val="0"/>
                        </a:spcBef>
                        <a:spcAft>
                          <a:spcPts val="0"/>
                        </a:spcAft>
                        <a:tabLst>
                          <a:tab pos="228600" algn="l"/>
                          <a:tab pos="457200" algn="l"/>
                          <a:tab pos="685800" algn="l"/>
                          <a:tab pos="914400" algn="l"/>
                        </a:tabLst>
                      </a:pPr>
                      <a:r>
                        <a:rPr lang="en-US" sz="2400" cap="small" dirty="0">
                          <a:effectLst/>
                        </a:rPr>
                        <a:t>Table 1: ALFALFA Selected Targets</a:t>
                      </a:r>
                      <a:endParaRPr lang="en-US" sz="2400" dirty="0">
                        <a:effectLst/>
                        <a:latin typeface="Comic Sans MS"/>
                        <a:ea typeface="SimSun"/>
                        <a:cs typeface="Arial"/>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064">
                <a:tc rowSpan="2">
                  <a:txBody>
                    <a:bodyPr/>
                    <a:lstStyle/>
                    <a:p>
                      <a:pPr marL="0" marR="0" algn="ctr">
                        <a:spcBef>
                          <a:spcPts val="0"/>
                        </a:spcBef>
                        <a:spcAft>
                          <a:spcPts val="0"/>
                        </a:spcAft>
                        <a:tabLst>
                          <a:tab pos="228600" algn="l"/>
                          <a:tab pos="457200" algn="l"/>
                          <a:tab pos="685800" algn="l"/>
                          <a:tab pos="914400" algn="l"/>
                        </a:tabLst>
                      </a:pPr>
                      <a:r>
                        <a:rPr lang="en-US" sz="2400" dirty="0">
                          <a:effectLst/>
                        </a:rPr>
                        <a:t>Selected from</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tabLst>
                          <a:tab pos="228600" algn="l"/>
                          <a:tab pos="457200" algn="l"/>
                          <a:tab pos="685800" algn="l"/>
                          <a:tab pos="914400" algn="l"/>
                        </a:tabLst>
                      </a:pPr>
                      <a:r>
                        <a:rPr lang="en-US" sz="2400" dirty="0">
                          <a:solidFill>
                            <a:srgbClr val="FF0000"/>
                          </a:solidFill>
                          <a:effectLst/>
                        </a:rPr>
                        <a:t>A2707</a:t>
                      </a:r>
                      <a:endParaRPr lang="en-US" sz="2400" dirty="0">
                        <a:solidFill>
                          <a:srgbClr val="FF0000"/>
                        </a:solidFill>
                        <a:effectLst/>
                        <a:latin typeface="Comic Sans MS"/>
                        <a:ea typeface="SimSun"/>
                        <a:cs typeface="Arial"/>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228600" algn="l"/>
                          <a:tab pos="457200" algn="l"/>
                          <a:tab pos="685800" algn="l"/>
                          <a:tab pos="914400" algn="l"/>
                        </a:tabLst>
                      </a:pPr>
                      <a:r>
                        <a:rPr lang="en-US" sz="2400" b="0" dirty="0">
                          <a:solidFill>
                            <a:srgbClr val="FF0000"/>
                          </a:solidFill>
                          <a:effectLst/>
                        </a:rPr>
                        <a:t>A2811</a:t>
                      </a:r>
                      <a:endParaRPr lang="en-US" sz="2400" b="0" dirty="0">
                        <a:solidFill>
                          <a:srgbClr val="FF0000"/>
                        </a:solidFill>
                        <a:effectLst/>
                        <a:latin typeface="Comic Sans MS"/>
                        <a:ea typeface="SimSun"/>
                        <a:cs typeface="Arial"/>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spcBef>
                          <a:spcPts val="0"/>
                        </a:spcBef>
                        <a:spcAft>
                          <a:spcPts val="0"/>
                        </a:spcAft>
                        <a:tabLst>
                          <a:tab pos="228600" algn="l"/>
                          <a:tab pos="457200" algn="l"/>
                          <a:tab pos="685800" algn="l"/>
                          <a:tab pos="914400" algn="l"/>
                        </a:tabLst>
                      </a:pPr>
                      <a:r>
                        <a:rPr lang="en-US" sz="2400" dirty="0">
                          <a:solidFill>
                            <a:srgbClr val="FF0000"/>
                          </a:solidFill>
                          <a:effectLst/>
                        </a:rPr>
                        <a:t>A2899</a:t>
                      </a:r>
                      <a:endParaRPr lang="en-US" sz="2400" dirty="0">
                        <a:solidFill>
                          <a:srgbClr val="FF0000"/>
                        </a:solidFill>
                        <a:effectLst/>
                        <a:latin typeface="Comic Sans MS"/>
                        <a:ea typeface="SimSun"/>
                        <a:cs typeface="Arial"/>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tabLst>
                          <a:tab pos="228600" algn="l"/>
                          <a:tab pos="457200" algn="l"/>
                          <a:tab pos="685800" algn="l"/>
                          <a:tab pos="914400" algn="l"/>
                        </a:tabLst>
                      </a:pPr>
                      <a:r>
                        <a:rPr lang="en-US" sz="2400" dirty="0" smtClean="0">
                          <a:effectLst/>
                        </a:rPr>
                        <a:t>Det. Rate </a:t>
                      </a:r>
                      <a:r>
                        <a:rPr lang="en-US" sz="2400" dirty="0">
                          <a:effectLst/>
                        </a:rPr>
                        <a:t>(%)</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65760">
                <a:tc vMerge="1">
                  <a:txBody>
                    <a:bodyPr/>
                    <a:lstStyle/>
                    <a:p>
                      <a:endParaRPr lang="en-US"/>
                    </a:p>
                  </a:txBody>
                  <a:tcPr/>
                </a:tc>
                <a:tc>
                  <a:txBody>
                    <a:bodyPr/>
                    <a:lstStyle/>
                    <a:p>
                      <a:pPr marL="0" marR="0" algn="ctr">
                        <a:spcBef>
                          <a:spcPts val="0"/>
                        </a:spcBef>
                        <a:spcAft>
                          <a:spcPts val="0"/>
                        </a:spcAft>
                        <a:tabLst>
                          <a:tab pos="228600" algn="l"/>
                          <a:tab pos="457200" algn="l"/>
                          <a:tab pos="685800" algn="l"/>
                          <a:tab pos="914400" algn="l"/>
                        </a:tabLst>
                      </a:pPr>
                      <a:r>
                        <a:rPr lang="en-US" sz="2400" dirty="0" smtClean="0">
                          <a:effectLst/>
                          <a:latin typeface="+mn-lt"/>
                          <a:ea typeface="+mn-ea"/>
                          <a:cs typeface="+mn-cs"/>
                        </a:rPr>
                        <a:t>Det.</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err="1" smtClean="0">
                          <a:effectLst/>
                        </a:rPr>
                        <a:t>NoDet</a:t>
                      </a:r>
                      <a:r>
                        <a:rPr lang="en-US" sz="2400" dirty="0" smtClean="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b="0" dirty="0" smtClean="0">
                          <a:effectLst/>
                          <a:latin typeface="+mn-lt"/>
                          <a:ea typeface="+mn-ea"/>
                          <a:cs typeface="+mn-cs"/>
                        </a:rPr>
                        <a:t>Det.</a:t>
                      </a:r>
                      <a:endParaRPr lang="en-US" sz="2400" b="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228600" algn="l"/>
                          <a:tab pos="457200" algn="l"/>
                          <a:tab pos="685800" algn="l"/>
                          <a:tab pos="914400" algn="l"/>
                        </a:tabLst>
                      </a:pPr>
                      <a:r>
                        <a:rPr lang="en-US" sz="2400" dirty="0" err="1" smtClean="0">
                          <a:effectLst/>
                        </a:rPr>
                        <a:t>NoDet</a:t>
                      </a:r>
                      <a:r>
                        <a:rPr lang="en-US" sz="2400" dirty="0" smtClean="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smtClean="0">
                          <a:effectLst/>
                          <a:latin typeface="+mn-lt"/>
                          <a:ea typeface="+mn-ea"/>
                          <a:cs typeface="+mn-cs"/>
                        </a:rPr>
                        <a:t>Det.</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err="1" smtClean="0">
                          <a:effectLst/>
                        </a:rPr>
                        <a:t>NoDet</a:t>
                      </a:r>
                      <a:r>
                        <a:rPr lang="en-US" sz="2400" dirty="0" smtClean="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endParaRPr lang="en-US"/>
                    </a:p>
                  </a:txBody>
                  <a:tcPr/>
                </a:tc>
              </a:tr>
              <a:tr h="365760">
                <a:tc>
                  <a:txBody>
                    <a:bodyPr/>
                    <a:lstStyle/>
                    <a:p>
                      <a:pPr marL="0" marR="0" algn="ctr">
                        <a:spcBef>
                          <a:spcPts val="0"/>
                        </a:spcBef>
                        <a:spcAft>
                          <a:spcPts val="0"/>
                        </a:spcAft>
                        <a:tabLst>
                          <a:tab pos="228600" algn="l"/>
                          <a:tab pos="457200" algn="l"/>
                          <a:tab pos="685800" algn="l"/>
                          <a:tab pos="914400" algn="l"/>
                        </a:tabLst>
                      </a:pPr>
                      <a:r>
                        <a:rPr lang="en-US" sz="2400" dirty="0">
                          <a:effectLst/>
                        </a:rPr>
                        <a:t>High S/N</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27</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4</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b="0" dirty="0">
                          <a:effectLst/>
                        </a:rPr>
                        <a:t>3</a:t>
                      </a:r>
                      <a:endParaRPr lang="en-US" sz="2400" b="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0</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88.2</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65760">
                <a:tc>
                  <a:txBody>
                    <a:bodyPr/>
                    <a:lstStyle/>
                    <a:p>
                      <a:pPr marL="0" marR="0" algn="ctr">
                        <a:spcBef>
                          <a:spcPts val="0"/>
                        </a:spcBef>
                        <a:spcAft>
                          <a:spcPts val="0"/>
                        </a:spcAft>
                        <a:tabLst>
                          <a:tab pos="228600" algn="l"/>
                          <a:tab pos="457200" algn="l"/>
                          <a:tab pos="685800" algn="l"/>
                          <a:tab pos="914400" algn="l"/>
                        </a:tabLst>
                      </a:pPr>
                      <a:r>
                        <a:rPr lang="en-US" sz="2400" dirty="0">
                          <a:effectLst/>
                        </a:rPr>
                        <a:t>Low S/N + OC</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5</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4</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b="0" dirty="0">
                          <a:effectLst/>
                        </a:rPr>
                        <a:t>133</a:t>
                      </a:r>
                      <a:endParaRPr lang="en-US" sz="2400" b="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57</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77</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29</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70.5</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65760">
                <a:tc>
                  <a:txBody>
                    <a:bodyPr/>
                    <a:lstStyle/>
                    <a:p>
                      <a:pPr marL="0" marR="0" algn="ctr">
                        <a:spcBef>
                          <a:spcPts val="0"/>
                        </a:spcBef>
                        <a:spcAft>
                          <a:spcPts val="0"/>
                        </a:spcAft>
                        <a:tabLst>
                          <a:tab pos="228600" algn="l"/>
                          <a:tab pos="457200" algn="l"/>
                          <a:tab pos="685800" algn="l"/>
                          <a:tab pos="914400" algn="l"/>
                        </a:tabLst>
                      </a:pPr>
                      <a:r>
                        <a:rPr lang="en-US" sz="2400" dirty="0">
                          <a:effectLst/>
                        </a:rPr>
                        <a:t>Low S/N </a:t>
                      </a:r>
                      <a:r>
                        <a:rPr lang="en-US" sz="2400" dirty="0" smtClean="0">
                          <a:effectLst/>
                        </a:rPr>
                        <a:t>no </a:t>
                      </a:r>
                      <a:r>
                        <a:rPr lang="en-US" sz="2400" dirty="0">
                          <a:effectLst/>
                        </a:rPr>
                        <a:t>OC</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0</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82</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b="0" dirty="0">
                          <a:effectLst/>
                        </a:rPr>
                        <a:t>--</a:t>
                      </a:r>
                      <a:endParaRPr lang="en-US" sz="2400" b="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0</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1</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0.0</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65760">
                <a:tc>
                  <a:txBody>
                    <a:bodyPr/>
                    <a:lstStyle/>
                    <a:p>
                      <a:pPr marL="0" marR="0" algn="ctr">
                        <a:spcBef>
                          <a:spcPts val="0"/>
                        </a:spcBef>
                        <a:spcAft>
                          <a:spcPts val="0"/>
                        </a:spcAft>
                        <a:tabLst>
                          <a:tab pos="228600" algn="l"/>
                          <a:tab pos="457200" algn="l"/>
                          <a:tab pos="685800" algn="l"/>
                          <a:tab pos="914400" algn="l"/>
                        </a:tabLst>
                      </a:pPr>
                      <a:r>
                        <a:rPr lang="en-US" sz="2400" dirty="0">
                          <a:effectLst/>
                        </a:rPr>
                        <a:t>Totals</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32</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90</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b="0" dirty="0">
                          <a:effectLst/>
                        </a:rPr>
                        <a:t>136</a:t>
                      </a:r>
                      <a:endParaRPr lang="en-US" sz="2400" b="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57</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77</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30</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58.0</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65760">
                <a:tc>
                  <a:txBody>
                    <a:bodyPr/>
                    <a:lstStyle/>
                    <a:p>
                      <a:pPr marL="0" marR="0" algn="ctr">
                        <a:spcBef>
                          <a:spcPts val="0"/>
                        </a:spcBef>
                        <a:spcAft>
                          <a:spcPts val="0"/>
                        </a:spcAft>
                        <a:tabLst>
                          <a:tab pos="228600" algn="l"/>
                          <a:tab pos="457200" algn="l"/>
                          <a:tab pos="685800" algn="l"/>
                          <a:tab pos="914400" algn="l"/>
                        </a:tabLst>
                      </a:pPr>
                      <a:r>
                        <a:rPr lang="en-US" sz="2400" dirty="0" smtClean="0">
                          <a:effectLst/>
                        </a:rPr>
                        <a:t>Det. </a:t>
                      </a:r>
                      <a:r>
                        <a:rPr lang="en-US" sz="2400" dirty="0">
                          <a:effectLst/>
                        </a:rPr>
                        <a:t>Rate (%)</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tabLst>
                          <a:tab pos="228600" algn="l"/>
                          <a:tab pos="457200" algn="l"/>
                          <a:tab pos="685800" algn="l"/>
                          <a:tab pos="914400" algn="l"/>
                        </a:tabLst>
                      </a:pPr>
                      <a:r>
                        <a:rPr lang="en-US" sz="2400" dirty="0">
                          <a:effectLst/>
                        </a:rPr>
                        <a:t>26.2</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228600" algn="l"/>
                          <a:tab pos="457200" algn="l"/>
                          <a:tab pos="685800" algn="l"/>
                          <a:tab pos="914400" algn="l"/>
                        </a:tabLst>
                      </a:pPr>
                      <a:r>
                        <a:rPr lang="en-US" sz="2400" b="0" dirty="0">
                          <a:effectLst/>
                        </a:rPr>
                        <a:t>70.0</a:t>
                      </a:r>
                      <a:endParaRPr lang="en-US" sz="2400" b="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spcBef>
                          <a:spcPts val="0"/>
                        </a:spcBef>
                        <a:spcAft>
                          <a:spcPts val="0"/>
                        </a:spcAft>
                        <a:tabLst>
                          <a:tab pos="228600" algn="l"/>
                          <a:tab pos="457200" algn="l"/>
                          <a:tab pos="685800" algn="l"/>
                          <a:tab pos="914400" algn="l"/>
                        </a:tabLst>
                      </a:pPr>
                      <a:r>
                        <a:rPr lang="en-US" sz="2400" dirty="0">
                          <a:effectLst/>
                        </a:rPr>
                        <a:t>72.0</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 </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106221073"/>
              </p:ext>
            </p:extLst>
          </p:nvPr>
        </p:nvGraphicFramePr>
        <p:xfrm>
          <a:off x="26017342" y="8595465"/>
          <a:ext cx="10732925" cy="2560320"/>
        </p:xfrm>
        <a:graphic>
          <a:graphicData uri="http://schemas.openxmlformats.org/drawingml/2006/table">
            <a:tbl>
              <a:tblPr firstRow="1" firstCol="1" bandRow="1">
                <a:tableStyleId>{5C22544A-7EE6-4342-B048-85BDC9FD1C3A}</a:tableStyleId>
              </a:tblPr>
              <a:tblGrid>
                <a:gridCol w="2408075"/>
                <a:gridCol w="1171281"/>
                <a:gridCol w="1171281"/>
                <a:gridCol w="1171281"/>
                <a:gridCol w="1171281"/>
                <a:gridCol w="1171281"/>
                <a:gridCol w="1171281"/>
                <a:gridCol w="1297164"/>
              </a:tblGrid>
              <a:tr h="0">
                <a:tc gridSpan="8">
                  <a:txBody>
                    <a:bodyPr/>
                    <a:lstStyle/>
                    <a:p>
                      <a:pPr marL="0" marR="0" algn="ctr">
                        <a:spcBef>
                          <a:spcPts val="0"/>
                        </a:spcBef>
                        <a:spcAft>
                          <a:spcPts val="0"/>
                        </a:spcAft>
                        <a:tabLst>
                          <a:tab pos="228600" algn="l"/>
                          <a:tab pos="457200" algn="l"/>
                          <a:tab pos="685800" algn="l"/>
                          <a:tab pos="914400" algn="l"/>
                        </a:tabLst>
                      </a:pPr>
                      <a:r>
                        <a:rPr lang="en-US" sz="2400" cap="small" dirty="0">
                          <a:effectLst/>
                        </a:rPr>
                        <a:t>Table 2: SDSS Selected Targets</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2">
                  <a:txBody>
                    <a:bodyPr/>
                    <a:lstStyle/>
                    <a:p>
                      <a:pPr marL="0" marR="0" algn="ctr">
                        <a:spcBef>
                          <a:spcPts val="0"/>
                        </a:spcBef>
                        <a:spcAft>
                          <a:spcPts val="0"/>
                        </a:spcAft>
                        <a:tabLst>
                          <a:tab pos="228600" algn="l"/>
                          <a:tab pos="457200" algn="l"/>
                          <a:tab pos="685800" algn="l"/>
                          <a:tab pos="914400" algn="l"/>
                        </a:tabLst>
                      </a:pPr>
                      <a:r>
                        <a:rPr lang="en-US" sz="2400" dirty="0">
                          <a:effectLst/>
                        </a:rPr>
                        <a:t>Selected </a:t>
                      </a:r>
                      <a:r>
                        <a:rPr lang="en-US" sz="2400" dirty="0" smtClean="0">
                          <a:effectLst/>
                        </a:rPr>
                        <a:t>from</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tabLst>
                          <a:tab pos="228600" algn="l"/>
                          <a:tab pos="457200" algn="l"/>
                          <a:tab pos="685800" algn="l"/>
                          <a:tab pos="914400" algn="l"/>
                        </a:tabLst>
                      </a:pPr>
                      <a:r>
                        <a:rPr lang="en-US" sz="2400" dirty="0">
                          <a:solidFill>
                            <a:srgbClr val="FF0000"/>
                          </a:solidFill>
                          <a:effectLst/>
                        </a:rPr>
                        <a:t>A2707</a:t>
                      </a:r>
                      <a:endParaRPr lang="en-US" sz="2400" dirty="0">
                        <a:solidFill>
                          <a:srgbClr val="FF0000"/>
                        </a:solidFill>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228600" algn="l"/>
                          <a:tab pos="457200" algn="l"/>
                          <a:tab pos="685800" algn="l"/>
                          <a:tab pos="914400" algn="l"/>
                        </a:tabLst>
                      </a:pPr>
                      <a:r>
                        <a:rPr lang="en-US" sz="2400" dirty="0">
                          <a:solidFill>
                            <a:srgbClr val="FF0000"/>
                          </a:solidFill>
                          <a:effectLst/>
                        </a:rPr>
                        <a:t>A2811</a:t>
                      </a:r>
                      <a:endParaRPr lang="en-US" sz="2400" dirty="0">
                        <a:solidFill>
                          <a:srgbClr val="FF0000"/>
                        </a:solidFill>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228600" algn="l"/>
                          <a:tab pos="457200" algn="l"/>
                          <a:tab pos="685800" algn="l"/>
                          <a:tab pos="914400" algn="l"/>
                        </a:tabLst>
                      </a:pPr>
                      <a:r>
                        <a:rPr lang="en-US" sz="2400" dirty="0">
                          <a:solidFill>
                            <a:srgbClr val="FF0000"/>
                          </a:solidFill>
                          <a:effectLst/>
                        </a:rPr>
                        <a:t>A2899</a:t>
                      </a:r>
                      <a:endParaRPr lang="en-US" sz="2400" dirty="0">
                        <a:solidFill>
                          <a:srgbClr val="FF0000"/>
                        </a:solidFill>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tabLst>
                          <a:tab pos="228600" algn="l"/>
                          <a:tab pos="457200" algn="l"/>
                          <a:tab pos="685800" algn="l"/>
                          <a:tab pos="914400" algn="l"/>
                        </a:tabLst>
                      </a:pPr>
                      <a:r>
                        <a:rPr lang="en-US" sz="2400" dirty="0" smtClean="0">
                          <a:effectLst/>
                        </a:rPr>
                        <a:t>Det. </a:t>
                      </a:r>
                      <a:r>
                        <a:rPr lang="en-US" sz="2400" dirty="0">
                          <a:effectLst/>
                        </a:rPr>
                        <a:t>Rate (%)</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0">
                <a:tc vMerge="1">
                  <a:txBody>
                    <a:bodyPr/>
                    <a:lstStyle/>
                    <a:p>
                      <a:endParaRPr lang="en-US"/>
                    </a:p>
                  </a:txBody>
                  <a:tcPr/>
                </a:tc>
                <a:tc>
                  <a:txBody>
                    <a:bodyPr/>
                    <a:lstStyle/>
                    <a:p>
                      <a:pPr marL="0" marR="0" algn="ctr">
                        <a:spcBef>
                          <a:spcPts val="0"/>
                        </a:spcBef>
                        <a:spcAft>
                          <a:spcPts val="0"/>
                        </a:spcAft>
                        <a:tabLst>
                          <a:tab pos="228600" algn="l"/>
                          <a:tab pos="457200" algn="l"/>
                          <a:tab pos="685800" algn="l"/>
                          <a:tab pos="914400" algn="l"/>
                        </a:tabLst>
                      </a:pPr>
                      <a:r>
                        <a:rPr lang="en-US" sz="2400" dirty="0" smtClean="0">
                          <a:effectLst/>
                        </a:rPr>
                        <a:t>Det.</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err="1" smtClean="0">
                          <a:effectLst/>
                        </a:rPr>
                        <a:t>NoDet</a:t>
                      </a:r>
                      <a:r>
                        <a:rPr lang="en-US" sz="2400" dirty="0" smtClean="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smtClean="0">
                          <a:effectLst/>
                        </a:rPr>
                        <a:t>Det.</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err="1" smtClean="0">
                          <a:effectLst/>
                        </a:rPr>
                        <a:t>NoDet</a:t>
                      </a:r>
                      <a:r>
                        <a:rPr lang="en-US" sz="2400" dirty="0" smtClean="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smtClean="0">
                          <a:effectLst/>
                        </a:rPr>
                        <a:t>Det.</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err="1" smtClean="0">
                          <a:effectLst/>
                        </a:rPr>
                        <a:t>NoDet</a:t>
                      </a:r>
                      <a:r>
                        <a:rPr lang="en-US" sz="2400" dirty="0" smtClean="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endParaRPr lang="en-US"/>
                    </a:p>
                  </a:txBody>
                  <a:tcPr/>
                </a:tc>
              </a:tr>
              <a:tr h="0">
                <a:tc>
                  <a:txBody>
                    <a:bodyPr/>
                    <a:lstStyle/>
                    <a:p>
                      <a:pPr marL="0" marR="0" algn="ctr">
                        <a:spcBef>
                          <a:spcPts val="0"/>
                        </a:spcBef>
                        <a:spcAft>
                          <a:spcPts val="0"/>
                        </a:spcAft>
                        <a:tabLst>
                          <a:tab pos="228600" algn="l"/>
                          <a:tab pos="457200" algn="l"/>
                          <a:tab pos="685800" algn="l"/>
                          <a:tab pos="914400" algn="l"/>
                        </a:tabLst>
                      </a:pPr>
                      <a:r>
                        <a:rPr lang="en-US" sz="2400" dirty="0">
                          <a:effectLst/>
                        </a:rPr>
                        <a:t>Photometry</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0</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2</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24</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4</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61</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18</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78.7</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0">
                <a:tc>
                  <a:txBody>
                    <a:bodyPr/>
                    <a:lstStyle/>
                    <a:p>
                      <a:pPr marL="0" marR="0" algn="ctr">
                        <a:spcBef>
                          <a:spcPts val="0"/>
                        </a:spcBef>
                        <a:spcAft>
                          <a:spcPts val="0"/>
                        </a:spcAft>
                        <a:tabLst>
                          <a:tab pos="228600" algn="l"/>
                          <a:tab pos="457200" algn="l"/>
                          <a:tab pos="685800" algn="l"/>
                          <a:tab pos="914400" algn="l"/>
                        </a:tabLst>
                      </a:pPr>
                      <a:r>
                        <a:rPr lang="en-US" sz="2400" dirty="0">
                          <a:effectLst/>
                        </a:rPr>
                        <a:t>Known z</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8</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1</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88.9</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0">
                <a:tc>
                  <a:txBody>
                    <a:bodyPr/>
                    <a:lstStyle/>
                    <a:p>
                      <a:pPr marL="0" marR="0" algn="ctr">
                        <a:spcBef>
                          <a:spcPts val="0"/>
                        </a:spcBef>
                        <a:spcAft>
                          <a:spcPts val="0"/>
                        </a:spcAft>
                        <a:tabLst>
                          <a:tab pos="228600" algn="l"/>
                          <a:tab pos="457200" algn="l"/>
                          <a:tab pos="685800" algn="l"/>
                          <a:tab pos="914400" algn="l"/>
                        </a:tabLst>
                      </a:pPr>
                      <a:r>
                        <a:rPr lang="en-US" sz="2400" dirty="0">
                          <a:effectLst/>
                        </a:rPr>
                        <a:t>Totals</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0</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2</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24</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4</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69</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19</a:t>
                      </a:r>
                      <a:endParaRPr lang="en-US" sz="2400" dirty="0">
                        <a:effectLst/>
                        <a:latin typeface="Comic Sans MS"/>
                        <a:ea typeface="SimSun"/>
                        <a:cs typeface="Arial"/>
                      </a:endParaRPr>
                    </a:p>
                  </a:txBody>
                  <a:tcPr marL="68580" marR="6858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78.8</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0">
                <a:tc>
                  <a:txBody>
                    <a:bodyPr/>
                    <a:lstStyle/>
                    <a:p>
                      <a:pPr marL="0" marR="0" algn="ctr">
                        <a:spcBef>
                          <a:spcPts val="0"/>
                        </a:spcBef>
                        <a:spcAft>
                          <a:spcPts val="0"/>
                        </a:spcAft>
                        <a:tabLst>
                          <a:tab pos="228600" algn="l"/>
                          <a:tab pos="457200" algn="l"/>
                          <a:tab pos="685800" algn="l"/>
                          <a:tab pos="914400" algn="l"/>
                        </a:tabLst>
                      </a:pPr>
                      <a:r>
                        <a:rPr lang="en-US" sz="2400" dirty="0" smtClean="0">
                          <a:effectLst/>
                        </a:rPr>
                        <a:t>Det. </a:t>
                      </a:r>
                      <a:r>
                        <a:rPr lang="en-US" sz="2400" dirty="0">
                          <a:effectLst/>
                        </a:rPr>
                        <a:t>Rate (%)</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tabLst>
                          <a:tab pos="228600" algn="l"/>
                          <a:tab pos="457200" algn="l"/>
                          <a:tab pos="685800" algn="l"/>
                          <a:tab pos="914400" algn="l"/>
                        </a:tabLst>
                      </a:pPr>
                      <a:r>
                        <a:rPr lang="en-US" sz="2400" dirty="0">
                          <a:effectLst/>
                        </a:rPr>
                        <a:t>0.0</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228600" algn="l"/>
                          <a:tab pos="457200" algn="l"/>
                          <a:tab pos="685800" algn="l"/>
                          <a:tab pos="914400" algn="l"/>
                        </a:tabLst>
                      </a:pPr>
                      <a:r>
                        <a:rPr lang="en-US" sz="2400" dirty="0">
                          <a:effectLst/>
                        </a:rPr>
                        <a:t>85.7</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228600" algn="l"/>
                          <a:tab pos="457200" algn="l"/>
                          <a:tab pos="685800" algn="l"/>
                          <a:tab pos="914400" algn="l"/>
                        </a:tabLst>
                      </a:pPr>
                      <a:r>
                        <a:rPr lang="en-US" sz="2400" dirty="0">
                          <a:effectLst/>
                        </a:rPr>
                        <a:t>78.4</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tabLst>
                          <a:tab pos="228600" algn="l"/>
                          <a:tab pos="457200" algn="l"/>
                          <a:tab pos="685800" algn="l"/>
                          <a:tab pos="914400" algn="l"/>
                        </a:tabLst>
                      </a:pPr>
                      <a:r>
                        <a:rPr lang="en-US" sz="2400" dirty="0">
                          <a:effectLst/>
                        </a:rPr>
                        <a:t> </a:t>
                      </a:r>
                      <a:endParaRPr lang="en-US" sz="2400" dirty="0">
                        <a:effectLst/>
                        <a:latin typeface="Comic Sans MS"/>
                        <a:ea typeface="SimSun"/>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pic>
        <p:nvPicPr>
          <p:cNvPr id="1026" name="Picture 2" descr="http://www.naic.edu/~astro/proposals/images/AO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60593" y="29918858"/>
            <a:ext cx="2208527" cy="19324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668804" y="23650143"/>
            <a:ext cx="11430000" cy="5539978"/>
          </a:xfrm>
          <a:prstGeom prst="rect">
            <a:avLst/>
          </a:prstGeom>
          <a:noFill/>
          <a:ln>
            <a:noFill/>
          </a:ln>
        </p:spPr>
        <p:txBody>
          <a:bodyPr wrap="square" rtlCol="0">
            <a:spAutoFit/>
          </a:bodyPr>
          <a:lstStyle/>
          <a:p>
            <a:pPr algn="ctr">
              <a:tabLst>
                <a:tab pos="473075" algn="l"/>
                <a:tab pos="914400" algn="l"/>
                <a:tab pos="1387475" algn="l"/>
                <a:tab pos="1828800" algn="l"/>
                <a:tab pos="2292350"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4400" dirty="0" smtClean="0">
                <a:solidFill>
                  <a:srgbClr val="000099"/>
                </a:solidFill>
                <a:latin typeface="Footlight MT Light" panose="0204060206030A020304" pitchFamily="18" charset="0"/>
              </a:rPr>
              <a:t>Observation Method</a:t>
            </a:r>
            <a:endParaRPr lang="en-US" sz="3200" dirty="0" smtClean="0">
              <a:solidFill>
                <a:srgbClr val="000099"/>
              </a:solidFill>
              <a:latin typeface="Footlight MT Light" panose="0204060206030A020304" pitchFamily="18" charset="0"/>
            </a:endParaRPr>
          </a:p>
          <a:p>
            <a:pPr>
              <a:tabLst>
                <a:tab pos="473075" algn="l"/>
                <a:tab pos="914400" algn="l"/>
                <a:tab pos="1387475" algn="l"/>
                <a:tab pos="1828800" algn="l"/>
                <a:tab pos="2292350"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endParaRPr lang="en-US" sz="1800" dirty="0" smtClean="0"/>
          </a:p>
          <a:p>
            <a:pPr>
              <a:tabLst>
                <a:tab pos="473075" algn="l"/>
                <a:tab pos="914400" algn="l"/>
                <a:tab pos="1387475" algn="l"/>
                <a:tab pos="1828800" algn="l"/>
                <a:tab pos="2292350"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3200" dirty="0" smtClean="0"/>
              <a:t>Pointed </a:t>
            </a:r>
            <a:r>
              <a:rPr lang="en-US" sz="3200" dirty="0"/>
              <a:t>basic Total-Power Position-Switched </a:t>
            </a:r>
            <a:r>
              <a:rPr lang="en-US" sz="3200" dirty="0" smtClean="0"/>
              <a:t>Spectral Observations </a:t>
            </a:r>
            <a:r>
              <a:rPr lang="en-US" sz="3200" dirty="0"/>
              <a:t>in </a:t>
            </a:r>
            <a:r>
              <a:rPr lang="en-US" sz="3200" dirty="0" smtClean="0"/>
              <a:t>1340 </a:t>
            </a:r>
            <a:r>
              <a:rPr lang="en-US" sz="3200" dirty="0"/>
              <a:t>– 1430 MHz ALFALFA frequency range</a:t>
            </a:r>
            <a:r>
              <a:rPr lang="en-US" sz="3200" dirty="0" smtClean="0"/>
              <a:t>.</a:t>
            </a:r>
          </a:p>
          <a:p>
            <a:pPr marL="795338" lvl="1" indent="-304800">
              <a:buBlip>
                <a:blip r:embed="rId2"/>
              </a:buBlip>
              <a:tabLst>
                <a:tab pos="473075" algn="l"/>
                <a:tab pos="914400" algn="l"/>
                <a:tab pos="1419225" algn="l"/>
                <a:tab pos="1828800" algn="l"/>
                <a:tab pos="2292350"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2800" dirty="0" smtClean="0"/>
              <a:t>3 minutes on source, return to original position</a:t>
            </a:r>
          </a:p>
          <a:p>
            <a:pPr marL="795338" lvl="1" indent="-304800">
              <a:buBlip>
                <a:blip r:embed="rId2"/>
              </a:buBlip>
              <a:tabLst>
                <a:tab pos="473075" algn="l"/>
                <a:tab pos="914400" algn="l"/>
                <a:tab pos="1419225" algn="l"/>
                <a:tab pos="1828800" algn="l"/>
                <a:tab pos="2292350"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2800" dirty="0" smtClean="0"/>
              <a:t>3 minutes on blank sky along same altitude-azimuth path</a:t>
            </a:r>
            <a:endParaRPr lang="en-US" sz="2800" dirty="0"/>
          </a:p>
          <a:p>
            <a:pPr>
              <a:tabLst>
                <a:tab pos="473075" algn="l"/>
                <a:tab pos="914400" algn="l"/>
                <a:tab pos="1387475" algn="l"/>
                <a:tab pos="1828800" algn="l"/>
                <a:tab pos="2292350"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3200" dirty="0" smtClean="0"/>
              <a:t>Arecibo Interim Correlator bands centered on source frequency</a:t>
            </a:r>
            <a:endParaRPr lang="en-US" sz="3600" dirty="0" smtClean="0"/>
          </a:p>
          <a:p>
            <a:pPr marL="795338" lvl="1" indent="-334963">
              <a:buBlip>
                <a:blip r:embed="rId2"/>
              </a:buBlip>
              <a:tabLst>
                <a:tab pos="511175" algn="l"/>
                <a:tab pos="914400" algn="l"/>
                <a:tab pos="1135063" algn="l"/>
                <a:tab pos="1892300" algn="l"/>
                <a:tab pos="2333625"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2800" dirty="0" smtClean="0"/>
              <a:t>2 low-resolution spectra (1/pol))</a:t>
            </a:r>
          </a:p>
          <a:p>
            <a:pPr marL="801688" lvl="1" indent="-344488">
              <a:tabLst>
                <a:tab pos="511175" algn="l"/>
                <a:tab pos="914400" algn="l"/>
                <a:tab pos="1135063" algn="l"/>
                <a:tab pos="1892300" algn="l"/>
                <a:tab pos="2333625"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2800" dirty="0" smtClean="0"/>
              <a:t>				2048 channels across 25 MHz</a:t>
            </a:r>
          </a:p>
          <a:p>
            <a:pPr marL="795338" lvl="1" indent="-334963">
              <a:buBlip>
                <a:blip r:embed="rId2"/>
              </a:buBlip>
              <a:tabLst>
                <a:tab pos="511175" algn="l"/>
                <a:tab pos="914400" algn="l"/>
                <a:tab pos="1135063" algn="l"/>
                <a:tab pos="1892300" algn="l"/>
                <a:tab pos="2333625"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2800" dirty="0" smtClean="0"/>
              <a:t>2 high-resolution spectra (1/pol)</a:t>
            </a:r>
          </a:p>
          <a:p>
            <a:pPr marL="801688" lvl="1" indent="-341313">
              <a:tabLst>
                <a:tab pos="511175" algn="l"/>
                <a:tab pos="914400" algn="l"/>
                <a:tab pos="1143000" algn="l"/>
                <a:tab pos="1371600" algn="l"/>
                <a:tab pos="2333625"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2800" dirty="0" smtClean="0"/>
              <a:t>				2048 </a:t>
            </a:r>
            <a:r>
              <a:rPr lang="en-US" sz="2800" dirty="0"/>
              <a:t>channels across 6.25 </a:t>
            </a:r>
            <a:r>
              <a:rPr lang="en-US" sz="2800" dirty="0" smtClean="0"/>
              <a:t>MHz</a:t>
            </a:r>
            <a:endParaRPr lang="en-US" sz="2800" dirty="0"/>
          </a:p>
          <a:p>
            <a:pPr marL="795338" lvl="1" indent="-334963">
              <a:buBlip>
                <a:blip r:embed="rId2"/>
              </a:buBlip>
              <a:tabLst>
                <a:tab pos="511175" algn="l"/>
                <a:tab pos="914400" algn="l"/>
                <a:tab pos="1135063" algn="l"/>
                <a:tab pos="1892300" algn="l"/>
                <a:tab pos="2333625" algn="l"/>
                <a:tab pos="2743200" algn="l"/>
                <a:tab pos="3206750" algn="l"/>
                <a:tab pos="3657600" algn="l"/>
                <a:tab pos="4121150" algn="l"/>
                <a:tab pos="4572000" algn="l"/>
                <a:tab pos="5035550" algn="l"/>
                <a:tab pos="5486400" algn="l"/>
                <a:tab pos="5949950" algn="l"/>
                <a:tab pos="6400800" algn="l"/>
                <a:tab pos="6864350" algn="l"/>
                <a:tab pos="7315200" algn="l"/>
                <a:tab pos="7778750" algn="l"/>
                <a:tab pos="8229600" algn="l"/>
                <a:tab pos="9144000" algn="l"/>
              </a:tabLst>
            </a:pPr>
            <a:r>
              <a:rPr lang="en-US" sz="2800" dirty="0" smtClean="0"/>
              <a:t>9-level sampling</a:t>
            </a:r>
          </a:p>
        </p:txBody>
      </p:sp>
      <p:grpSp>
        <p:nvGrpSpPr>
          <p:cNvPr id="2" name="Group 1"/>
          <p:cNvGrpSpPr/>
          <p:nvPr/>
        </p:nvGrpSpPr>
        <p:grpSpPr>
          <a:xfrm>
            <a:off x="31638707" y="26586711"/>
            <a:ext cx="5232568" cy="1921614"/>
            <a:chOff x="31638707" y="26586711"/>
            <a:chExt cx="5232568" cy="1921614"/>
          </a:xfrm>
        </p:grpSpPr>
        <p:sp>
          <p:nvSpPr>
            <p:cNvPr id="20" name="TextBox 19"/>
            <p:cNvSpPr txBox="1"/>
            <p:nvPr/>
          </p:nvSpPr>
          <p:spPr>
            <a:xfrm>
              <a:off x="35604450" y="26622376"/>
              <a:ext cx="1216453" cy="1815882"/>
            </a:xfrm>
            <a:prstGeom prst="rect">
              <a:avLst/>
            </a:prstGeom>
            <a:noFill/>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1600" dirty="0" smtClean="0"/>
                <a:t>Interim Correlator Spectra for                     </a:t>
              </a:r>
              <a:r>
                <a:rPr lang="en-US" sz="1600" dirty="0" err="1" smtClean="0"/>
                <a:t>v</a:t>
              </a:r>
              <a:r>
                <a:rPr lang="en-US" sz="1600" baseline="-25000" dirty="0" err="1" smtClean="0"/>
                <a:t>heliocentric</a:t>
              </a:r>
              <a:r>
                <a:rPr lang="en-US" sz="1600" dirty="0" smtClean="0"/>
                <a:t> =  7,600 km/s </a:t>
              </a:r>
              <a:r>
                <a:rPr lang="en-US" sz="1600" dirty="0" smtClean="0">
                  <a:sym typeface="Symbol"/>
                </a:rPr>
                <a:t>centered at</a:t>
              </a:r>
              <a:r>
                <a:rPr lang="en-US" sz="1600" dirty="0" smtClean="0"/>
                <a:t>                1,385 </a:t>
              </a:r>
              <a:r>
                <a:rPr lang="en-US" sz="1600" dirty="0" err="1" smtClean="0"/>
                <a:t>MHz.</a:t>
              </a:r>
              <a:endParaRPr lang="en-US" sz="1600" dirty="0" smtClean="0"/>
            </a:p>
          </p:txBody>
        </p:sp>
        <p:pic>
          <p:nvPicPr>
            <p:cNvPr id="8" name="Picture 2">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t="2911" b="10788"/>
            <a:stretch>
              <a:fillRect/>
            </a:stretch>
          </p:blipFill>
          <p:spPr bwMode="auto">
            <a:xfrm>
              <a:off x="31730405" y="26705711"/>
              <a:ext cx="3935897" cy="169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638707" y="26586711"/>
              <a:ext cx="5232568" cy="1921614"/>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3340642" y="16806010"/>
            <a:ext cx="11723516" cy="6046661"/>
            <a:chOff x="13054793" y="17076943"/>
            <a:chExt cx="11723516" cy="6046661"/>
          </a:xfrm>
        </p:grpSpPr>
        <p:pic>
          <p:nvPicPr>
            <p:cNvPr id="38"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768" t="1891" b="2470"/>
            <a:stretch/>
          </p:blipFill>
          <p:spPr bwMode="auto">
            <a:xfrm>
              <a:off x="13626491" y="17710151"/>
              <a:ext cx="11151818" cy="498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TextBox 64"/>
            <p:cNvSpPr txBox="1"/>
            <p:nvPr/>
          </p:nvSpPr>
          <p:spPr>
            <a:xfrm>
              <a:off x="15655842" y="21205213"/>
              <a:ext cx="4807858" cy="584775"/>
            </a:xfrm>
            <a:prstGeom prst="rect">
              <a:avLst/>
            </a:prstGeom>
            <a:noFill/>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a:solidFill>
                    <a:srgbClr val="0033CC"/>
                  </a:solidFill>
                  <a:sym typeface="Symbol"/>
                </a:rPr>
                <a:t> a.70 Fall Detections</a:t>
              </a:r>
              <a:endParaRPr lang="en-US" sz="3200" dirty="0">
                <a:solidFill>
                  <a:srgbClr val="0033CC"/>
                </a:solidFill>
              </a:endParaRPr>
            </a:p>
          </p:txBody>
        </p:sp>
        <p:sp>
          <p:nvSpPr>
            <p:cNvPr id="35" name="Rectangle 34"/>
            <p:cNvSpPr/>
            <p:nvPr/>
          </p:nvSpPr>
          <p:spPr>
            <a:xfrm>
              <a:off x="16170472" y="20457460"/>
              <a:ext cx="3778599" cy="584775"/>
            </a:xfrm>
            <a:prstGeom prst="rect">
              <a:avLst/>
            </a:prstGeom>
          </p:spPr>
          <p:txBody>
            <a:bodyPr wrap="none">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3200" dirty="0">
                  <a:solidFill>
                    <a:srgbClr val="FF0000"/>
                  </a:solidFill>
                  <a:sym typeface="Symbol"/>
                </a:rPr>
                <a:t> </a:t>
              </a:r>
              <a:r>
                <a:rPr lang="en-US" sz="3200" dirty="0" smtClean="0">
                  <a:solidFill>
                    <a:srgbClr val="FF0000"/>
                  </a:solidFill>
                  <a:sym typeface="Symbol"/>
                </a:rPr>
                <a:t>LBW </a:t>
              </a:r>
              <a:r>
                <a:rPr lang="en-US" sz="3200" dirty="0">
                  <a:solidFill>
                    <a:srgbClr val="FF0000"/>
                  </a:solidFill>
                  <a:sym typeface="Symbol"/>
                </a:rPr>
                <a:t>Fall Detections</a:t>
              </a:r>
              <a:endParaRPr lang="en-US" sz="3200" dirty="0">
                <a:solidFill>
                  <a:srgbClr val="FF0000"/>
                </a:solidFill>
              </a:endParaRPr>
            </a:p>
          </p:txBody>
        </p:sp>
        <p:sp>
          <p:nvSpPr>
            <p:cNvPr id="66" name="TextBox 65"/>
            <p:cNvSpPr txBox="1"/>
            <p:nvPr/>
          </p:nvSpPr>
          <p:spPr>
            <a:xfrm>
              <a:off x="15980449" y="17076943"/>
              <a:ext cx="6569222" cy="707886"/>
            </a:xfrm>
            <a:prstGeom prst="rect">
              <a:avLst/>
            </a:prstGeom>
            <a:noFill/>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4000" dirty="0" smtClean="0">
                  <a:solidFill>
                    <a:srgbClr val="000099"/>
                  </a:solidFill>
                  <a:latin typeface="Footlight MT Light" panose="0204060206030A020304" pitchFamily="18" charset="0"/>
                </a:rPr>
                <a:t>HI Mass Function</a:t>
              </a:r>
              <a:endParaRPr lang="en-US" sz="2800" dirty="0" smtClean="0">
                <a:solidFill>
                  <a:srgbClr val="000099"/>
                </a:solidFill>
                <a:latin typeface="Footlight MT Light" panose="0204060206030A020304" pitchFamily="18" charset="0"/>
              </a:endParaRPr>
            </a:p>
          </p:txBody>
        </p:sp>
        <p:sp>
          <p:nvSpPr>
            <p:cNvPr id="67" name="TextBox 66"/>
            <p:cNvSpPr txBox="1"/>
            <p:nvPr/>
          </p:nvSpPr>
          <p:spPr>
            <a:xfrm>
              <a:off x="15917789" y="22600384"/>
              <a:ext cx="6569222" cy="523220"/>
            </a:xfrm>
            <a:prstGeom prst="rect">
              <a:avLst/>
            </a:prstGeom>
            <a:noFill/>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2800" dirty="0" smtClean="0">
                  <a:solidFill>
                    <a:srgbClr val="000099"/>
                  </a:solidFill>
                </a:rPr>
                <a:t>Distance (</a:t>
              </a:r>
              <a:r>
                <a:rPr lang="en-US" sz="2800" dirty="0" err="1" smtClean="0">
                  <a:solidFill>
                    <a:srgbClr val="000099"/>
                  </a:solidFill>
                </a:rPr>
                <a:t>Mpc</a:t>
              </a:r>
              <a:r>
                <a:rPr lang="en-US" sz="2800" dirty="0" smtClean="0">
                  <a:solidFill>
                    <a:srgbClr val="000099"/>
                  </a:solidFill>
                </a:rPr>
                <a:t>)</a:t>
              </a:r>
              <a:endParaRPr lang="en-US" sz="1800" dirty="0" smtClean="0">
                <a:solidFill>
                  <a:srgbClr val="000099"/>
                </a:solidFill>
              </a:endParaRPr>
            </a:p>
          </p:txBody>
        </p:sp>
        <p:sp>
          <p:nvSpPr>
            <p:cNvPr id="68" name="TextBox 67"/>
            <p:cNvSpPr txBox="1"/>
            <p:nvPr/>
          </p:nvSpPr>
          <p:spPr>
            <a:xfrm rot="16200000">
              <a:off x="11616947" y="20000059"/>
              <a:ext cx="3398911" cy="523220"/>
            </a:xfrm>
            <a:prstGeom prst="rect">
              <a:avLst/>
            </a:prstGeom>
            <a:noFill/>
          </p:spPr>
          <p:txBody>
            <a:bodyPr wrap="square" rtlCol="0">
              <a:spAutoFit/>
            </a:bodyPr>
            <a:lstStyle/>
            <a:p>
              <a:pPr algn="ctr">
                <a:tabLst>
                  <a:tab pos="457200" algn="l"/>
                  <a:tab pos="914400" algn="l"/>
                  <a:tab pos="1371600" algn="l"/>
                  <a:tab pos="1828800" algn="l"/>
                  <a:tab pos="2286000" algn="l"/>
                  <a:tab pos="2743200" algn="l"/>
                  <a:tab pos="3657600" algn="l"/>
                  <a:tab pos="4572000" algn="l"/>
                  <a:tab pos="5486400" algn="l"/>
                  <a:tab pos="6400800" algn="l"/>
                  <a:tab pos="7315200" algn="l"/>
                  <a:tab pos="8229600" algn="l"/>
                  <a:tab pos="9144000" algn="l"/>
                </a:tabLst>
              </a:pPr>
              <a:r>
                <a:rPr lang="en-US" sz="2800" dirty="0" smtClean="0">
                  <a:solidFill>
                    <a:srgbClr val="000099"/>
                  </a:solidFill>
                </a:rPr>
                <a:t>Log M</a:t>
              </a:r>
              <a:r>
                <a:rPr lang="en-US" sz="2800" baseline="-25000" dirty="0" smtClean="0">
                  <a:solidFill>
                    <a:srgbClr val="000099"/>
                  </a:solidFill>
                </a:rPr>
                <a:t>HI</a:t>
              </a:r>
              <a:r>
                <a:rPr lang="en-US" sz="2800" dirty="0" smtClean="0">
                  <a:solidFill>
                    <a:srgbClr val="000099"/>
                  </a:solidFill>
                </a:rPr>
                <a:t>   </a:t>
              </a:r>
              <a:endParaRPr lang="en-US" sz="1800" dirty="0" smtClean="0">
                <a:solidFill>
                  <a:srgbClr val="000099"/>
                </a:solidFill>
              </a:endParaRPr>
            </a:p>
          </p:txBody>
        </p:sp>
      </p:grpSp>
      <p:cxnSp>
        <p:nvCxnSpPr>
          <p:cNvPr id="10" name="Straight Connector 9"/>
          <p:cNvCxnSpPr/>
          <p:nvPr/>
        </p:nvCxnSpPr>
        <p:spPr>
          <a:xfrm flipH="1">
            <a:off x="24359616" y="19821670"/>
            <a:ext cx="1600200" cy="0"/>
          </a:xfrm>
          <a:prstGeom prst="line">
            <a:avLst/>
          </a:prstGeom>
          <a:ln w="38100">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7142" y="27744847"/>
            <a:ext cx="11430000" cy="3842196"/>
          </a:xfrm>
          <a:prstGeom prst="rect">
            <a:avLst/>
          </a:prstGeom>
        </p:spPr>
      </p:pic>
    </p:spTree>
    <p:extLst>
      <p:ext uri="{BB962C8B-B14F-4D97-AF65-F5344CB8AC3E}">
        <p14:creationId xmlns:p14="http://schemas.microsoft.com/office/powerpoint/2010/main" val="1639417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757</Words>
  <Application>Microsoft Office PowerPoint</Application>
  <PresentationFormat>Custom</PresentationFormat>
  <Paragraphs>187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AOD</dc:creator>
  <cp:lastModifiedBy>Aileen O'Donoghue</cp:lastModifiedBy>
  <cp:revision>92</cp:revision>
  <cp:lastPrinted>2017-01-12T21:26:36Z</cp:lastPrinted>
  <dcterms:created xsi:type="dcterms:W3CDTF">2016-12-26T17:17:31Z</dcterms:created>
  <dcterms:modified xsi:type="dcterms:W3CDTF">2017-01-12T21:26:49Z</dcterms:modified>
</cp:coreProperties>
</file>